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74" r:id="rId2"/>
  </p:sldMasterIdLst>
  <p:notesMasterIdLst>
    <p:notesMasterId r:id="rId18"/>
  </p:notesMasterIdLst>
  <p:sldIdLst>
    <p:sldId id="508" r:id="rId3"/>
    <p:sldId id="510" r:id="rId4"/>
    <p:sldId id="522" r:id="rId5"/>
    <p:sldId id="529" r:id="rId6"/>
    <p:sldId id="523" r:id="rId7"/>
    <p:sldId id="530" r:id="rId8"/>
    <p:sldId id="524" r:id="rId9"/>
    <p:sldId id="525" r:id="rId10"/>
    <p:sldId id="526" r:id="rId11"/>
    <p:sldId id="502" r:id="rId12"/>
    <p:sldId id="515" r:id="rId13"/>
    <p:sldId id="527" r:id="rId14"/>
    <p:sldId id="507" r:id="rId15"/>
    <p:sldId id="501" r:id="rId16"/>
    <p:sldId id="528" r:id="rId17"/>
  </p:sldIdLst>
  <p:sldSz cx="9144000" cy="5143500" type="screen16x9"/>
  <p:notesSz cx="6858000" cy="9144000"/>
  <p:embeddedFontLst>
    <p:embeddedFont>
      <p:font typeface="方正楷体_GBK" panose="02010600030101010101" charset="-122"/>
      <p:regular r:id="rId19"/>
    </p:embeddedFont>
    <p:embeddedFont>
      <p:font typeface="Calibri" panose="020F0502020204030204" pitchFamily="34" charset="0"/>
      <p:regular r:id="rId20"/>
      <p:bold r:id="rId21"/>
      <p:italic r:id="rId22"/>
      <p:boldItalic r:id="rId23"/>
    </p:embeddedFont>
    <p:embeddedFont>
      <p:font typeface="Cambria Math" panose="02040503050406030204" pitchFamily="18" charset="0"/>
      <p:regular r:id="rId24"/>
    </p:embeddedFont>
    <p:embeddedFont>
      <p:font typeface="黑体" panose="02010609060101010101" pitchFamily="49" charset="-122"/>
      <p:regular r:id="rId25"/>
    </p:embeddedFont>
    <p:embeddedFont>
      <p:font typeface="楷体" panose="02010609060101010101" pitchFamily="49" charset="-122"/>
      <p:regular r:id="rId26"/>
    </p:embeddedFont>
    <p:embeddedFont>
      <p:font typeface="幼圆" panose="02010509060101010101" pitchFamily="49" charset="-122"/>
      <p:regular r:id="rId27"/>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p15:clr>
            <a:srgbClr val="A4A3A4"/>
          </p15:clr>
        </p15:guide>
        <p15:guide id="2" orient="horz" pos="1619">
          <p15:clr>
            <a:srgbClr val="A4A3A4"/>
          </p15:clr>
        </p15:guide>
        <p15:guide id="3" pos="384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0000FF"/>
    <a:srgbClr val="AFF22A"/>
    <a:srgbClr val="FF9933"/>
    <a:srgbClr val="FFFFFF"/>
    <a:srgbClr val="CC9900"/>
    <a:srgbClr val="FF6600"/>
    <a:srgbClr val="0070C0"/>
    <a:srgbClr val="FF9F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9556" autoAdjust="0"/>
  </p:normalViewPr>
  <p:slideViewPr>
    <p:cSldViewPr>
      <p:cViewPr varScale="1">
        <p:scale>
          <a:sx n="119" d="100"/>
          <a:sy n="119" d="100"/>
        </p:scale>
        <p:origin x="144" y="96"/>
      </p:cViewPr>
      <p:guideLst>
        <p:guide orient="horz" pos="2159"/>
        <p:guide orient="horz" pos="1619"/>
        <p:guide pos="3840"/>
        <p:guide pos="2880"/>
      </p:guideLst>
    </p:cSldViewPr>
  </p:slideViewPr>
  <p:notesTextViewPr>
    <p:cViewPr>
      <p:scale>
        <a:sx n="1" d="1"/>
        <a:sy n="1" d="1"/>
      </p:scale>
      <p:origin x="0" y="0"/>
    </p:cViewPr>
  </p:notesTextViewPr>
  <p:sorterViewPr>
    <p:cViewPr>
      <p:scale>
        <a:sx n="150" d="100"/>
        <a:sy n="150" d="100"/>
      </p:scale>
      <p:origin x="0" y="28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7.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2019/10/17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2019/10/17</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2019/10/17</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624327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2451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969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659982"/>
            <a:ext cx="9144000" cy="483516"/>
          </a:xfrm>
          <a:prstGeom prst="rect">
            <a:avLst/>
          </a:prstGeom>
        </p:spPr>
      </p:pic>
      <p:sp>
        <p:nvSpPr>
          <p:cNvPr id="8" name="矩形 7"/>
          <p:cNvSpPr/>
          <p:nvPr userDrawn="1"/>
        </p:nvSpPr>
        <p:spPr>
          <a:xfrm flipH="1">
            <a:off x="0" y="123478"/>
            <a:ext cx="2771800" cy="216000"/>
          </a:xfrm>
          <a:prstGeom prst="rect">
            <a:avLst/>
          </a:prstGeom>
          <a:gradFill flip="none" rotWithShape="1">
            <a:gsLst>
              <a:gs pos="40000">
                <a:srgbClr val="63D6FF"/>
              </a:gs>
              <a:gs pos="97000">
                <a:schemeClr val="bg1">
                  <a:alpha val="0"/>
                </a:schemeClr>
              </a:gs>
              <a:gs pos="70000">
                <a:srgbClr val="96E4FF">
                  <a:alpha val="75686"/>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9" name="图片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10" name="TextBox 9"/>
          <p:cNvSpPr txBox="1"/>
          <p:nvPr userDrawn="1"/>
        </p:nvSpPr>
        <p:spPr>
          <a:xfrm>
            <a:off x="179512" y="92978"/>
            <a:ext cx="2304256" cy="276999"/>
          </a:xfrm>
          <a:prstGeom prst="rect">
            <a:avLst/>
          </a:prstGeom>
          <a:noFill/>
        </p:spPr>
        <p:txBody>
          <a:bodyPr wrap="square" rtlCol="0">
            <a:spAutoFit/>
          </a:bodyPr>
          <a:lstStyle/>
          <a:p>
            <a:r>
              <a:rPr lang="zh-CN" altLang="en-US" sz="1200" dirty="0">
                <a:latin typeface="黑体" panose="02010609060101010101" pitchFamily="49" charset="-122"/>
                <a:ea typeface="黑体" panose="02010609060101010101" pitchFamily="49" charset="-122"/>
              </a:rPr>
              <a:t>星期日的安排</a:t>
            </a:r>
          </a:p>
        </p:txBody>
      </p:sp>
      <p:grpSp>
        <p:nvGrpSpPr>
          <p:cNvPr id="6" name="组合 5">
            <a:extLst>
              <a:ext uri="{FF2B5EF4-FFF2-40B4-BE49-F238E27FC236}">
                <a16:creationId xmlns:a16="http://schemas.microsoft.com/office/drawing/2014/main" id="{2BD54C2B-C874-4DC4-861A-6EE531077D38}"/>
              </a:ext>
            </a:extLst>
          </p:cNvPr>
          <p:cNvGrpSpPr/>
          <p:nvPr userDrawn="1"/>
        </p:nvGrpSpPr>
        <p:grpSpPr>
          <a:xfrm>
            <a:off x="7964327" y="4743190"/>
            <a:ext cx="1105042" cy="370719"/>
            <a:chOff x="7643422" y="4681236"/>
            <a:chExt cx="1105042" cy="370719"/>
          </a:xfrm>
        </p:grpSpPr>
        <p:pic>
          <p:nvPicPr>
            <p:cNvPr id="11" name="图片 10">
              <a:hlinkClick r:id="rId7" action="ppaction://hlinksldjump"/>
              <a:extLst>
                <a:ext uri="{FF2B5EF4-FFF2-40B4-BE49-F238E27FC236}">
                  <a16:creationId xmlns:a16="http://schemas.microsoft.com/office/drawing/2014/main" id="{595A3AD4-2569-463F-A278-7338A2D4CBD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43422" y="4713389"/>
              <a:ext cx="1105042" cy="338566"/>
            </a:xfrm>
            <a:prstGeom prst="rect">
              <a:avLst/>
            </a:prstGeom>
          </p:spPr>
        </p:pic>
        <p:sp>
          <p:nvSpPr>
            <p:cNvPr id="12" name="文本框 26">
              <a:hlinkClick r:id="rId7" action="ppaction://hlinksldjump"/>
              <a:extLst>
                <a:ext uri="{FF2B5EF4-FFF2-40B4-BE49-F238E27FC236}">
                  <a16:creationId xmlns:a16="http://schemas.microsoft.com/office/drawing/2014/main" id="{AAF3CA62-F3BB-4006-970F-4FACB881065E}"/>
                </a:ext>
              </a:extLst>
            </p:cNvPr>
            <p:cNvSpPr txBox="1"/>
            <p:nvPr/>
          </p:nvSpPr>
          <p:spPr>
            <a:xfrm>
              <a:off x="7763282" y="4681236"/>
              <a:ext cx="646331" cy="369332"/>
            </a:xfrm>
            <a:prstGeom prst="rect">
              <a:avLst/>
            </a:prstGeom>
            <a:noFill/>
          </p:spPr>
          <p:txBody>
            <a:bodyPr wrap="none" rtlCol="0">
              <a:spAutoFit/>
            </a:bodyPr>
            <a:lstStyle/>
            <a:p>
              <a:r>
                <a:rPr kumimoji="1" lang="zh-CN" altLang="en-US" sz="1800" dirty="0">
                  <a:latin typeface="黑体" panose="02010609060101010101" pitchFamily="49" charset="-122"/>
                  <a:ea typeface="黑体" panose="02010609060101010101" pitchFamily="49" charset="-122"/>
                </a:rPr>
                <a:t>返回</a:t>
              </a:r>
            </a:p>
          </p:txBody>
        </p:sp>
      </p:grpSp>
    </p:spTree>
  </p:cSld>
  <p:clrMap bg1="lt1" tx1="dk1" bg2="lt2" tx2="dk2" accent1="accent1" accent2="accent2" accent3="accent3" accent4="accent4" accent5="accent5" accent6="accent6" hlink="hlink" folHlink="folHlink"/>
  <p:sldLayoutIdLst>
    <p:sldLayoutId id="2147483655" r:id="rId1"/>
    <p:sldLayoutId id="2147483672" r:id="rId2"/>
    <p:sldLayoutId id="214748367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4659982"/>
            <a:ext cx="9144000" cy="483516"/>
          </a:xfrm>
          <a:prstGeom prst="rect">
            <a:avLst/>
          </a:prstGeom>
        </p:spPr>
      </p:pic>
      <p:pic>
        <p:nvPicPr>
          <p:cNvPr id="9" name="图片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extLst>
      <p:ext uri="{BB962C8B-B14F-4D97-AF65-F5344CB8AC3E}">
        <p14:creationId xmlns:p14="http://schemas.microsoft.com/office/powerpoint/2010/main" val="426751916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image" Target="../media/image4.emf"/><Relationship Id="rId7" Type="http://schemas.openxmlformats.org/officeDocument/2006/relationships/slide" Target="slide14.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slide" Target="slide13.xml"/><Relationship Id="rId5" Type="http://schemas.openxmlformats.org/officeDocument/2006/relationships/slide" Target="slide3.xml"/><Relationship Id="rId4" Type="http://schemas.openxmlformats.org/officeDocument/2006/relationships/slide" Target="slide2.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image" Target="../media/image35.wmf"/><Relationship Id="rId18" Type="http://schemas.openxmlformats.org/officeDocument/2006/relationships/oleObject" Target="../embeddings/oleObject19.bin"/><Relationship Id="rId3" Type="http://schemas.openxmlformats.org/officeDocument/2006/relationships/image" Target="../media/image43.png"/><Relationship Id="rId21" Type="http://schemas.openxmlformats.org/officeDocument/2006/relationships/oleObject" Target="../embeddings/oleObject22.bin"/><Relationship Id="rId7" Type="http://schemas.openxmlformats.org/officeDocument/2006/relationships/image" Target="../media/image32.wmf"/><Relationship Id="rId12" Type="http://schemas.openxmlformats.org/officeDocument/2006/relationships/oleObject" Target="../embeddings/oleObject16.bin"/><Relationship Id="rId17" Type="http://schemas.openxmlformats.org/officeDocument/2006/relationships/image" Target="../media/image37.wmf"/><Relationship Id="rId25" Type="http://schemas.openxmlformats.org/officeDocument/2006/relationships/oleObject" Target="../embeddings/oleObject25.bin"/><Relationship Id="rId2" Type="http://schemas.openxmlformats.org/officeDocument/2006/relationships/slideLayout" Target="../slideLayouts/slideLayout3.xml"/><Relationship Id="rId16" Type="http://schemas.openxmlformats.org/officeDocument/2006/relationships/oleObject" Target="../embeddings/oleObject18.bin"/><Relationship Id="rId20" Type="http://schemas.openxmlformats.org/officeDocument/2006/relationships/oleObject" Target="../embeddings/oleObject21.bin"/><Relationship Id="rId1" Type="http://schemas.openxmlformats.org/officeDocument/2006/relationships/vmlDrawing" Target="../drawings/vmlDrawing5.vml"/><Relationship Id="rId6" Type="http://schemas.openxmlformats.org/officeDocument/2006/relationships/oleObject" Target="../embeddings/oleObject13.bin"/><Relationship Id="rId11" Type="http://schemas.openxmlformats.org/officeDocument/2006/relationships/image" Target="../media/image34.wmf"/><Relationship Id="rId24" Type="http://schemas.openxmlformats.org/officeDocument/2006/relationships/oleObject" Target="../embeddings/oleObject24.bin"/><Relationship Id="rId5" Type="http://schemas.openxmlformats.org/officeDocument/2006/relationships/image" Target="../media/image31.wmf"/><Relationship Id="rId15" Type="http://schemas.openxmlformats.org/officeDocument/2006/relationships/image" Target="../media/image36.wmf"/><Relationship Id="rId23" Type="http://schemas.openxmlformats.org/officeDocument/2006/relationships/image" Target="../media/image38.wmf"/><Relationship Id="rId10" Type="http://schemas.openxmlformats.org/officeDocument/2006/relationships/oleObject" Target="../embeddings/oleObject15.bin"/><Relationship Id="rId19" Type="http://schemas.openxmlformats.org/officeDocument/2006/relationships/oleObject" Target="../embeddings/oleObject20.bin"/><Relationship Id="rId4" Type="http://schemas.openxmlformats.org/officeDocument/2006/relationships/oleObject" Target="../embeddings/oleObject12.bin"/><Relationship Id="rId9" Type="http://schemas.openxmlformats.org/officeDocument/2006/relationships/image" Target="../media/image33.wmf"/><Relationship Id="rId14" Type="http://schemas.openxmlformats.org/officeDocument/2006/relationships/oleObject" Target="../embeddings/oleObject17.bin"/><Relationship Id="rId22" Type="http://schemas.openxmlformats.org/officeDocument/2006/relationships/oleObject" Target="../embeddings/oleObject23.bin"/></Relationships>
</file>

<file path=ppt/slides/_rels/slide11.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image" Target="../media/image60.png"/><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59.png"/><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45.wmf"/><Relationship Id="rId11" Type="http://schemas.openxmlformats.org/officeDocument/2006/relationships/image" Target="../media/image58.png"/><Relationship Id="rId5" Type="http://schemas.openxmlformats.org/officeDocument/2006/relationships/oleObject" Target="../embeddings/oleObject27.bin"/><Relationship Id="rId10" Type="http://schemas.openxmlformats.org/officeDocument/2006/relationships/image" Target="../media/image57.png"/><Relationship Id="rId4" Type="http://schemas.openxmlformats.org/officeDocument/2006/relationships/image" Target="../media/image44.wmf"/><Relationship Id="rId9" Type="http://schemas.openxmlformats.org/officeDocument/2006/relationships/image" Target="../media/image47.jpeg"/><Relationship Id="rId14" Type="http://schemas.openxmlformats.org/officeDocument/2006/relationships/image" Target="../media/image61.png"/></Relationships>
</file>

<file path=ppt/slides/_rels/slide1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wmf"/><Relationship Id="rId11" Type="http://schemas.openxmlformats.org/officeDocument/2006/relationships/image" Target="../media/image15.wmf"/><Relationship Id="rId5" Type="http://schemas.openxmlformats.org/officeDocument/2006/relationships/oleObject" Target="../embeddings/oleObject2.bin"/><Relationship Id="rId10" Type="http://schemas.openxmlformats.org/officeDocument/2006/relationships/oleObject" Target="../embeddings/oleObject4.bin"/><Relationship Id="rId4" Type="http://schemas.openxmlformats.org/officeDocument/2006/relationships/image" Target="../media/image12.wmf"/><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8.png"/><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6.wmf"/><Relationship Id="rId5" Type="http://schemas.openxmlformats.org/officeDocument/2006/relationships/oleObject" Target="../embeddings/oleObject5.bin"/><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4.wmf"/><Relationship Id="rId3" Type="http://schemas.openxmlformats.org/officeDocument/2006/relationships/image" Target="../media/image19.png"/><Relationship Id="rId7" Type="http://schemas.openxmlformats.org/officeDocument/2006/relationships/image" Target="../media/image17.wmf"/><Relationship Id="rId12"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image" Target="../media/image21.wmf"/><Relationship Id="rId5" Type="http://schemas.openxmlformats.org/officeDocument/2006/relationships/image" Target="../media/image16.wmf"/><Relationship Id="rId15" Type="http://schemas.openxmlformats.org/officeDocument/2006/relationships/image" Target="../media/image15.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20.wmf"/><Relationship Id="rId1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jpe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wmf"/><Relationship Id="rId5" Type="http://schemas.openxmlformats.org/officeDocument/2006/relationships/oleObject" Target="../embeddings/oleObject11.bin"/><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3.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0" y="0"/>
            <a:ext cx="3491880" cy="424168"/>
            <a:chOff x="0" y="0"/>
            <a:chExt cx="3491880" cy="424168"/>
          </a:xfrm>
        </p:grpSpPr>
        <p:sp>
          <p:nvSpPr>
            <p:cNvPr id="24" name="矩形 23"/>
            <p:cNvSpPr/>
            <p:nvPr/>
          </p:nvSpPr>
          <p:spPr>
            <a:xfrm>
              <a:off x="0" y="0"/>
              <a:ext cx="3491880" cy="42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矩形 24"/>
            <p:cNvSpPr/>
            <p:nvPr/>
          </p:nvSpPr>
          <p:spPr>
            <a:xfrm flipH="1">
              <a:off x="0" y="66537"/>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6" name="组合 25"/>
            <p:cNvGrpSpPr/>
            <p:nvPr/>
          </p:nvGrpSpPr>
          <p:grpSpPr>
            <a:xfrm>
              <a:off x="0" y="51470"/>
              <a:ext cx="3275856" cy="275590"/>
              <a:chOff x="0" y="51470"/>
              <a:chExt cx="3275856" cy="275590"/>
            </a:xfrm>
          </p:grpSpPr>
          <p:sp>
            <p:nvSpPr>
              <p:cNvPr id="27" name="文本框 22"/>
              <p:cNvSpPr txBox="1"/>
              <p:nvPr/>
            </p:nvSpPr>
            <p:spPr>
              <a:xfrm>
                <a:off x="179512" y="51470"/>
                <a:ext cx="2316480" cy="275590"/>
              </a:xfrm>
              <a:prstGeom prst="rect">
                <a:avLst/>
              </a:prstGeom>
              <a:noFill/>
            </p:spPr>
            <p:txBody>
              <a:bodyPr wrap="none" rtlCol="0">
                <a:spAutoFit/>
              </a:bodyPr>
              <a:lstStyle/>
              <a:p>
                <a:r>
                  <a:rPr kumimoji="1" lang="zh-CN" altLang="en-US" sz="1200" dirty="0">
                    <a:latin typeface="黑体" panose="02010609060101010101" pitchFamily="49" charset="-122"/>
                    <a:ea typeface="黑体" panose="02010609060101010101" pitchFamily="49" charset="-122"/>
                  </a:rPr>
                  <a:t>北师大版  数学  五年级  下册</a:t>
                </a:r>
              </a:p>
            </p:txBody>
          </p:sp>
          <p:cxnSp>
            <p:nvCxnSpPr>
              <p:cNvPr id="28" name="直线连接符 4"/>
              <p:cNvCxnSpPr/>
              <p:nvPr/>
            </p:nvCxnSpPr>
            <p:spPr>
              <a:xfrm>
                <a:off x="0" y="318537"/>
                <a:ext cx="3275856" cy="0"/>
              </a:xfrm>
              <a:prstGeom prst="line">
                <a:avLst/>
              </a:prstGeom>
              <a:ln w="15875" cmpd="sng">
                <a:gradFill flip="none" rotWithShape="1">
                  <a:gsLst>
                    <a:gs pos="10000">
                      <a:schemeClr val="accent1">
                        <a:lumMod val="0"/>
                        <a:lumOff val="100000"/>
                      </a:schemeClr>
                    </a:gs>
                    <a:gs pos="65000">
                      <a:schemeClr val="accent1">
                        <a:lumMod val="10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grpSp>
      </p:grpSp>
      <p:sp>
        <p:nvSpPr>
          <p:cNvPr id="29" name="单圆角矩形 28"/>
          <p:cNvSpPr/>
          <p:nvPr/>
        </p:nvSpPr>
        <p:spPr>
          <a:xfrm>
            <a:off x="5004488" y="3719576"/>
            <a:ext cx="1799760" cy="432048"/>
          </a:xfrm>
          <a:prstGeom prst="round1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单圆角矩形 29"/>
          <p:cNvSpPr/>
          <p:nvPr/>
        </p:nvSpPr>
        <p:spPr>
          <a:xfrm>
            <a:off x="2195736" y="3719576"/>
            <a:ext cx="1799760" cy="432048"/>
          </a:xfrm>
          <a:prstGeom prst="round1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1" name="单圆角矩形 30"/>
          <p:cNvSpPr/>
          <p:nvPr/>
        </p:nvSpPr>
        <p:spPr>
          <a:xfrm>
            <a:off x="5940152" y="3025309"/>
            <a:ext cx="1799760" cy="432048"/>
          </a:xfrm>
          <a:prstGeom prst="round1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单圆角矩形 31"/>
          <p:cNvSpPr/>
          <p:nvPr/>
        </p:nvSpPr>
        <p:spPr>
          <a:xfrm>
            <a:off x="3564328" y="3025309"/>
            <a:ext cx="1799760" cy="432048"/>
          </a:xfrm>
          <a:prstGeom prst="round1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单圆角矩形 32"/>
          <p:cNvSpPr/>
          <p:nvPr/>
        </p:nvSpPr>
        <p:spPr>
          <a:xfrm>
            <a:off x="1187624" y="3025309"/>
            <a:ext cx="1799760" cy="432048"/>
          </a:xfrm>
          <a:prstGeom prst="round1Rect">
            <a:avLst/>
          </a:prstGeom>
          <a:solidFill>
            <a:srgbClr val="ACB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5" name="矩形 34"/>
          <p:cNvSpPr/>
          <p:nvPr/>
        </p:nvSpPr>
        <p:spPr>
          <a:xfrm>
            <a:off x="1848732" y="1435155"/>
            <a:ext cx="5236050" cy="1084912"/>
          </a:xfrm>
          <a:prstGeom prst="rect">
            <a:avLst/>
          </a:prstGeom>
          <a:noFill/>
          <a:effectLst>
            <a:softEdge rad="0"/>
          </a:effectLst>
        </p:spPr>
        <p:txBody>
          <a:bodyPr wrap="none" lIns="68580" tIns="34290" rIns="68580" bIns="34290" rtlCol="0">
            <a:spAutoFit/>
          </a:bodyPr>
          <a:lstStyle/>
          <a:p>
            <a:pPr algn="ctr"/>
            <a:r>
              <a:rPr lang="zh-CN" altLang="en-US" sz="6600" b="1" dirty="0">
                <a:latin typeface="宋体" panose="02010600030101010101" pitchFamily="2" charset="-122"/>
                <a:ea typeface="宋体" panose="02010600030101010101" pitchFamily="2" charset="-122"/>
                <a:cs typeface="宋体" panose="02010600030101010101" pitchFamily="2" charset="-122"/>
              </a:rPr>
              <a:t>星期日的安排</a:t>
            </a:r>
          </a:p>
        </p:txBody>
      </p:sp>
      <p:pic>
        <p:nvPicPr>
          <p:cNvPr id="38" name="图片 5"/>
          <p:cNvPicPr>
            <a:picLocks noChangeAspect="1"/>
          </p:cNvPicPr>
          <p:nvPr/>
        </p:nvPicPr>
        <p:blipFill rotWithShape="1">
          <a:blip r:embed="rId3" cstate="print"/>
          <a:srcRect l="35500" r="32250" b="80044"/>
          <a:stretch>
            <a:fillRect/>
          </a:stretch>
        </p:blipFill>
        <p:spPr bwMode="auto">
          <a:xfrm flipH="1">
            <a:off x="1613654" y="4457278"/>
            <a:ext cx="321771" cy="287729"/>
          </a:xfrm>
          <a:prstGeom prst="rect">
            <a:avLst/>
          </a:prstGeom>
          <a:noFill/>
          <a:ln w="9525">
            <a:noFill/>
            <a:miter lim="800000"/>
            <a:headEnd/>
            <a:tailEnd/>
          </a:ln>
        </p:spPr>
      </p:pic>
      <p:sp>
        <p:nvSpPr>
          <p:cNvPr id="39" name="圆角矩形 38">
            <a:hlinkClick r:id="rId4" action="ppaction://hlinksldjump"/>
          </p:cNvPr>
          <p:cNvSpPr/>
          <p:nvPr/>
        </p:nvSpPr>
        <p:spPr>
          <a:xfrm>
            <a:off x="1209945" y="2952109"/>
            <a:ext cx="1669378" cy="578448"/>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宋体" panose="02010600030101010101" pitchFamily="2" charset="-122"/>
                <a:ea typeface="宋体" panose="02010600030101010101" pitchFamily="2" charset="-122"/>
              </a:rPr>
              <a:t>情境导入</a:t>
            </a:r>
          </a:p>
        </p:txBody>
      </p:sp>
      <p:sp>
        <p:nvSpPr>
          <p:cNvPr id="40" name="圆角矩形 39">
            <a:hlinkClick r:id="rId5" action="ppaction://hlinksldjump"/>
          </p:cNvPr>
          <p:cNvSpPr/>
          <p:nvPr/>
        </p:nvSpPr>
        <p:spPr>
          <a:xfrm>
            <a:off x="3624893"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探究新知</a:t>
            </a:r>
          </a:p>
        </p:txBody>
      </p:sp>
      <p:sp>
        <p:nvSpPr>
          <p:cNvPr id="41" name="圆角矩形 40">
            <a:hlinkClick r:id="rId6" action="ppaction://hlinksldjump"/>
          </p:cNvPr>
          <p:cNvSpPr/>
          <p:nvPr/>
        </p:nvSpPr>
        <p:spPr>
          <a:xfrm>
            <a:off x="2247861"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课堂小结</a:t>
            </a:r>
          </a:p>
        </p:txBody>
      </p:sp>
      <p:sp>
        <p:nvSpPr>
          <p:cNvPr id="42" name="圆角矩形 41">
            <a:hlinkClick r:id="rId7" action="ppaction://hlinksldjump"/>
          </p:cNvPr>
          <p:cNvSpPr/>
          <p:nvPr/>
        </p:nvSpPr>
        <p:spPr>
          <a:xfrm>
            <a:off x="5073757" y="36490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课后作业</a:t>
            </a:r>
          </a:p>
        </p:txBody>
      </p:sp>
      <p:sp>
        <p:nvSpPr>
          <p:cNvPr id="43" name="矩形 42"/>
          <p:cNvSpPr/>
          <p:nvPr/>
        </p:nvSpPr>
        <p:spPr>
          <a:xfrm>
            <a:off x="912693" y="519703"/>
            <a:ext cx="2689860" cy="683895"/>
          </a:xfrm>
          <a:prstGeom prst="rect">
            <a:avLst/>
          </a:prstGeom>
        </p:spPr>
        <p:txBody>
          <a:bodyPr wrap="none" lIns="68580" tIns="34290" rIns="68580" bIns="34290">
            <a:spAutoFit/>
          </a:bodyPr>
          <a:lstStyle/>
          <a:p>
            <a:r>
              <a:rPr lang="zh-CN" altLang="en-US" sz="4000" b="1" dirty="0">
                <a:solidFill>
                  <a:srgbClr val="0050AA"/>
                </a:solidFill>
                <a:latin typeface="+mj-ea"/>
                <a:ea typeface="+mj-ea"/>
              </a:rPr>
              <a:t>分数加减法</a:t>
            </a:r>
          </a:p>
        </p:txBody>
      </p:sp>
      <p:sp>
        <p:nvSpPr>
          <p:cNvPr id="46" name="圆角矩形 45">
            <a:hlinkClick r:id="rId8" action="ppaction://hlinksldjump"/>
          </p:cNvPr>
          <p:cNvSpPr/>
          <p:nvPr/>
        </p:nvSpPr>
        <p:spPr>
          <a:xfrm>
            <a:off x="6048388" y="2932252"/>
            <a:ext cx="1674584" cy="578882"/>
          </a:xfrm>
          <a:prstGeom prst="roundRect">
            <a:avLst/>
          </a:prstGeom>
          <a:noFill/>
          <a:ln>
            <a:noFill/>
          </a:ln>
          <a:effectLst>
            <a:glow rad="139700">
              <a:schemeClr val="accent1">
                <a:satMod val="175000"/>
                <a:alpha val="40000"/>
              </a:schemeClr>
            </a:glow>
          </a:effectLst>
        </p:spPr>
        <p:txBody>
          <a:bodyPr wrap="none">
            <a:spAutoFit/>
          </a:bodyPr>
          <a:lstStyle/>
          <a:p>
            <a:r>
              <a:rPr lang="zh-CN" altLang="en-US" sz="2800" b="1" dirty="0">
                <a:latin typeface="+mj-ea"/>
                <a:ea typeface="+mj-ea"/>
              </a:rPr>
              <a:t>课堂练习</a:t>
            </a:r>
          </a:p>
        </p:txBody>
      </p:sp>
      <p:pic>
        <p:nvPicPr>
          <p:cNvPr id="47" name="图片 5"/>
          <p:cNvPicPr>
            <a:picLocks noChangeAspect="1"/>
          </p:cNvPicPr>
          <p:nvPr/>
        </p:nvPicPr>
        <p:blipFill rotWithShape="1">
          <a:blip r:embed="rId3" cstate="print"/>
          <a:srcRect l="35500" r="32250" b="80044"/>
          <a:stretch>
            <a:fillRect/>
          </a:stretch>
        </p:blipFill>
        <p:spPr bwMode="auto">
          <a:xfrm>
            <a:off x="6780547" y="4413687"/>
            <a:ext cx="321771" cy="287729"/>
          </a:xfrm>
          <a:prstGeom prst="rect">
            <a:avLst/>
          </a:prstGeom>
          <a:noFill/>
          <a:ln w="9525">
            <a:noFill/>
            <a:miter lim="800000"/>
            <a:headEnd/>
            <a:tailEnd/>
          </a:ln>
          <a:effectLst/>
        </p:spPr>
      </p:pic>
      <p:grpSp>
        <p:nvGrpSpPr>
          <p:cNvPr id="48" name="组合 47"/>
          <p:cNvGrpSpPr/>
          <p:nvPr/>
        </p:nvGrpSpPr>
        <p:grpSpPr>
          <a:xfrm>
            <a:off x="231783" y="500648"/>
            <a:ext cx="654821" cy="702878"/>
            <a:chOff x="1306635" y="1385539"/>
            <a:chExt cx="654821" cy="702878"/>
          </a:xfrm>
        </p:grpSpPr>
        <p:pic>
          <p:nvPicPr>
            <p:cNvPr id="50" name="图片 4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06635" y="1440417"/>
              <a:ext cx="654821" cy="648000"/>
            </a:xfrm>
            <a:prstGeom prst="rect">
              <a:avLst/>
            </a:prstGeom>
          </p:spPr>
        </p:pic>
        <p:sp>
          <p:nvSpPr>
            <p:cNvPr id="51" name="文本框 10"/>
            <p:cNvSpPr txBox="1"/>
            <p:nvPr/>
          </p:nvSpPr>
          <p:spPr>
            <a:xfrm>
              <a:off x="1435768" y="1385539"/>
              <a:ext cx="407035" cy="629920"/>
            </a:xfrm>
            <a:prstGeom prst="rect">
              <a:avLst/>
            </a:prstGeom>
            <a:noFill/>
          </p:spPr>
          <p:txBody>
            <a:bodyPr wrap="none" rtlCol="0">
              <a:spAutoFit/>
            </a:bodyPr>
            <a:lstStyle/>
            <a:p>
              <a:r>
                <a:rPr kumimoji="1" lang="en-US" altLang="zh-CN" sz="3500" b="1" dirty="0">
                  <a:solidFill>
                    <a:srgbClr val="0050AA"/>
                  </a:solidFill>
                  <a:latin typeface="+mj-ea"/>
                  <a:ea typeface="+mj-ea"/>
                </a:rPr>
                <a:t>1</a:t>
              </a:r>
              <a:endParaRPr kumimoji="1" lang="zh-CN" altLang="en-US" sz="3500" b="1" dirty="0">
                <a:solidFill>
                  <a:srgbClr val="0050AA"/>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9"/>
          <p:cNvSpPr txBox="1">
            <a:spLocks noChangeArrowheads="1"/>
          </p:cNvSpPr>
          <p:nvPr/>
        </p:nvSpPr>
        <p:spPr bwMode="auto">
          <a:xfrm>
            <a:off x="534670" y="339725"/>
            <a:ext cx="812355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看图列式计算。甲、乙两队合修一条公路。没修的部分占这条公路的几分之几？</a:t>
            </a:r>
          </a:p>
        </p:txBody>
      </p:sp>
      <p:pic>
        <p:nvPicPr>
          <p:cNvPr id="3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382503"/>
            <a:ext cx="4176464" cy="108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组合 54"/>
          <p:cNvGrpSpPr/>
          <p:nvPr/>
        </p:nvGrpSpPr>
        <p:grpSpPr bwMode="auto">
          <a:xfrm>
            <a:off x="1557350" y="2536275"/>
            <a:ext cx="1466422" cy="691240"/>
            <a:chOff x="3004051" y="3715042"/>
            <a:chExt cx="788153" cy="731888"/>
          </a:xfrm>
        </p:grpSpPr>
        <p:graphicFrame>
          <p:nvGraphicFramePr>
            <p:cNvPr id="40" name="Object 44"/>
            <p:cNvGraphicFramePr>
              <a:graphicFrameLocks noChangeAspect="1"/>
            </p:cNvGraphicFramePr>
            <p:nvPr/>
          </p:nvGraphicFramePr>
          <p:xfrm>
            <a:off x="3226273" y="3760046"/>
            <a:ext cx="171855" cy="641883"/>
          </p:xfrm>
          <a:graphic>
            <a:graphicData uri="http://schemas.openxmlformats.org/presentationml/2006/ole">
              <mc:AlternateContent xmlns:mc="http://schemas.openxmlformats.org/markup-compatibility/2006">
                <mc:Choice xmlns:v="urn:schemas-microsoft-com:vml" Requires="v">
                  <p:oleObj spid="_x0000_s4509" name="公式" r:id="rId4" imgW="5181600" imgH="9753600" progId="Equation.3">
                    <p:embed/>
                  </p:oleObj>
                </mc:Choice>
                <mc:Fallback>
                  <p:oleObj name="公式" r:id="rId4" imgW="5181600" imgH="9753600" progId="Equation.3">
                    <p:embed/>
                    <p:pic>
                      <p:nvPicPr>
                        <p:cNvPr id="0" name="图片 4450"/>
                        <p:cNvPicPr>
                          <a:picLocks noChangeAspect="1" noChangeArrowheads="1"/>
                        </p:cNvPicPr>
                        <p:nvPr/>
                      </p:nvPicPr>
                      <p:blipFill>
                        <a:blip r:embed="rId5"/>
                        <a:srcRect/>
                        <a:stretch>
                          <a:fillRect/>
                        </a:stretch>
                      </p:blipFill>
                      <p:spPr bwMode="auto">
                        <a:xfrm>
                          <a:off x="3226273" y="3760046"/>
                          <a:ext cx="171855" cy="641883"/>
                        </a:xfrm>
                        <a:prstGeom prst="rect">
                          <a:avLst/>
                        </a:prstGeom>
                        <a:noFill/>
                        <a:ln>
                          <a:noFill/>
                        </a:ln>
                        <a:effectLst/>
                      </p:spPr>
                    </p:pic>
                  </p:oleObj>
                </mc:Fallback>
              </mc:AlternateContent>
            </a:graphicData>
          </a:graphic>
        </p:graphicFrame>
        <p:sp>
          <p:nvSpPr>
            <p:cNvPr id="41" name="TextBox 47"/>
            <p:cNvSpPr txBox="1">
              <a:spLocks noChangeArrowheads="1"/>
            </p:cNvSpPr>
            <p:nvPr/>
          </p:nvSpPr>
          <p:spPr bwMode="auto">
            <a:xfrm>
              <a:off x="3004051" y="3881875"/>
              <a:ext cx="788153" cy="42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latin typeface="楷体" panose="02010609060101010101" pitchFamily="49" charset="-122"/>
                  <a:ea typeface="楷体" panose="02010609060101010101" pitchFamily="49" charset="-122"/>
                </a:rPr>
                <a:t>1-    -</a:t>
              </a:r>
              <a:endParaRPr lang="zh-CN" altLang="en-US" sz="2000" b="1" dirty="0">
                <a:latin typeface="楷体" panose="02010609060101010101" pitchFamily="49" charset="-122"/>
                <a:ea typeface="楷体" panose="02010609060101010101" pitchFamily="49" charset="-122"/>
              </a:endParaRPr>
            </a:p>
          </p:txBody>
        </p:sp>
        <p:graphicFrame>
          <p:nvGraphicFramePr>
            <p:cNvPr id="42" name="Object 45"/>
            <p:cNvGraphicFramePr>
              <a:graphicFrameLocks noChangeAspect="1"/>
            </p:cNvGraphicFramePr>
            <p:nvPr/>
          </p:nvGraphicFramePr>
          <p:xfrm>
            <a:off x="3602367" y="3715042"/>
            <a:ext cx="169673" cy="731888"/>
          </p:xfrm>
          <a:graphic>
            <a:graphicData uri="http://schemas.openxmlformats.org/presentationml/2006/ole">
              <mc:AlternateContent xmlns:mc="http://schemas.openxmlformats.org/markup-compatibility/2006">
                <mc:Choice xmlns:v="urn:schemas-microsoft-com:vml" Requires="v">
                  <p:oleObj spid="_x0000_s4510" name="公式" r:id="rId6" imgW="3352800" imgH="9753600" progId="Equation.3">
                    <p:embed/>
                  </p:oleObj>
                </mc:Choice>
                <mc:Fallback>
                  <p:oleObj name="公式" r:id="rId6" imgW="3352800" imgH="9753600" progId="Equation.3">
                    <p:embed/>
                    <p:pic>
                      <p:nvPicPr>
                        <p:cNvPr id="0" name="图片 4451"/>
                        <p:cNvPicPr>
                          <a:picLocks noChangeAspect="1" noChangeArrowheads="1"/>
                        </p:cNvPicPr>
                        <p:nvPr/>
                      </p:nvPicPr>
                      <p:blipFill>
                        <a:blip r:embed="rId7"/>
                        <a:srcRect/>
                        <a:stretch>
                          <a:fillRect/>
                        </a:stretch>
                      </p:blipFill>
                      <p:spPr bwMode="auto">
                        <a:xfrm>
                          <a:off x="3602367" y="3715042"/>
                          <a:ext cx="169673" cy="731888"/>
                        </a:xfrm>
                        <a:prstGeom prst="rect">
                          <a:avLst/>
                        </a:prstGeom>
                        <a:noFill/>
                        <a:ln>
                          <a:noFill/>
                        </a:ln>
                        <a:effectLst/>
                      </p:spPr>
                    </p:pic>
                  </p:oleObj>
                </mc:Fallback>
              </mc:AlternateContent>
            </a:graphicData>
          </a:graphic>
        </p:graphicFrame>
      </p:grpSp>
      <p:grpSp>
        <p:nvGrpSpPr>
          <p:cNvPr id="44" name="组合 54"/>
          <p:cNvGrpSpPr/>
          <p:nvPr/>
        </p:nvGrpSpPr>
        <p:grpSpPr bwMode="auto">
          <a:xfrm>
            <a:off x="1475656" y="3209442"/>
            <a:ext cx="1610436" cy="568258"/>
            <a:chOff x="2957343" y="3593736"/>
            <a:chExt cx="930549" cy="666222"/>
          </a:xfrm>
        </p:grpSpPr>
        <p:graphicFrame>
          <p:nvGraphicFramePr>
            <p:cNvPr id="45" name="Object 44"/>
            <p:cNvGraphicFramePr>
              <a:graphicFrameLocks noChangeAspect="1"/>
            </p:cNvGraphicFramePr>
            <p:nvPr/>
          </p:nvGraphicFramePr>
          <p:xfrm>
            <a:off x="3419398" y="3593736"/>
            <a:ext cx="178371" cy="666222"/>
          </p:xfrm>
          <a:graphic>
            <a:graphicData uri="http://schemas.openxmlformats.org/presentationml/2006/ole">
              <mc:AlternateContent xmlns:mc="http://schemas.openxmlformats.org/markup-compatibility/2006">
                <mc:Choice xmlns:v="urn:schemas-microsoft-com:vml" Requires="v">
                  <p:oleObj spid="_x0000_s4511" name="公式" r:id="rId8" imgW="5181600" imgH="9753600" progId="Equation.3">
                    <p:embed/>
                  </p:oleObj>
                </mc:Choice>
                <mc:Fallback>
                  <p:oleObj name="公式" r:id="rId8" imgW="5181600" imgH="9753600" progId="Equation.3">
                    <p:embed/>
                    <p:pic>
                      <p:nvPicPr>
                        <p:cNvPr id="0" name="图片 4452"/>
                        <p:cNvPicPr>
                          <a:picLocks noChangeAspect="1" noChangeArrowheads="1"/>
                        </p:cNvPicPr>
                        <p:nvPr/>
                      </p:nvPicPr>
                      <p:blipFill>
                        <a:blip r:embed="rId9"/>
                        <a:srcRect/>
                        <a:stretch>
                          <a:fillRect/>
                        </a:stretch>
                      </p:blipFill>
                      <p:spPr bwMode="auto">
                        <a:xfrm>
                          <a:off x="3419398" y="3593736"/>
                          <a:ext cx="178371" cy="666222"/>
                        </a:xfrm>
                        <a:prstGeom prst="rect">
                          <a:avLst/>
                        </a:prstGeom>
                        <a:noFill/>
                        <a:ln>
                          <a:noFill/>
                        </a:ln>
                        <a:effectLst/>
                      </p:spPr>
                    </p:pic>
                  </p:oleObj>
                </mc:Fallback>
              </mc:AlternateContent>
            </a:graphicData>
          </a:graphic>
        </p:graphicFrame>
        <p:sp>
          <p:nvSpPr>
            <p:cNvPr id="46" name="TextBox 47"/>
            <p:cNvSpPr txBox="1">
              <a:spLocks noChangeArrowheads="1"/>
            </p:cNvSpPr>
            <p:nvPr/>
          </p:nvSpPr>
          <p:spPr bwMode="auto">
            <a:xfrm>
              <a:off x="2957343" y="3691087"/>
              <a:ext cx="930549" cy="469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latin typeface="楷体" panose="02010609060101010101" pitchFamily="49" charset="-122"/>
                  <a:ea typeface="楷体" panose="02010609060101010101" pitchFamily="49" charset="-122"/>
                </a:rPr>
                <a:t>=   -   -</a:t>
              </a:r>
              <a:endParaRPr lang="zh-CN" altLang="en-US" sz="2000" b="1" dirty="0">
                <a:latin typeface="楷体" panose="02010609060101010101" pitchFamily="49" charset="-122"/>
                <a:ea typeface="楷体" panose="02010609060101010101" pitchFamily="49" charset="-122"/>
              </a:endParaRPr>
            </a:p>
          </p:txBody>
        </p:sp>
        <p:graphicFrame>
          <p:nvGraphicFramePr>
            <p:cNvPr id="47" name="Object 45"/>
            <p:cNvGraphicFramePr>
              <a:graphicFrameLocks noChangeAspect="1"/>
            </p:cNvGraphicFramePr>
            <p:nvPr/>
          </p:nvGraphicFramePr>
          <p:xfrm>
            <a:off x="3694256" y="3602422"/>
            <a:ext cx="164550" cy="648849"/>
          </p:xfrm>
          <a:graphic>
            <a:graphicData uri="http://schemas.openxmlformats.org/presentationml/2006/ole">
              <mc:AlternateContent xmlns:mc="http://schemas.openxmlformats.org/markup-compatibility/2006">
                <mc:Choice xmlns:v="urn:schemas-microsoft-com:vml" Requires="v">
                  <p:oleObj spid="_x0000_s4512" name="公式" r:id="rId10" imgW="5181600" imgH="9753600" progId="Equation.3">
                    <p:embed/>
                  </p:oleObj>
                </mc:Choice>
                <mc:Fallback>
                  <p:oleObj name="公式" r:id="rId10" imgW="5181600" imgH="9753600" progId="Equation.3">
                    <p:embed/>
                    <p:pic>
                      <p:nvPicPr>
                        <p:cNvPr id="0" name="图片 4453"/>
                        <p:cNvPicPr>
                          <a:picLocks noChangeAspect="1" noChangeArrowheads="1"/>
                        </p:cNvPicPr>
                        <p:nvPr/>
                      </p:nvPicPr>
                      <p:blipFill>
                        <a:blip r:embed="rId11"/>
                        <a:srcRect/>
                        <a:stretch>
                          <a:fillRect/>
                        </a:stretch>
                      </p:blipFill>
                      <p:spPr bwMode="auto">
                        <a:xfrm>
                          <a:off x="3694256" y="3602422"/>
                          <a:ext cx="164550" cy="648849"/>
                        </a:xfrm>
                        <a:prstGeom prst="rect">
                          <a:avLst/>
                        </a:prstGeom>
                        <a:noFill/>
                        <a:ln>
                          <a:noFill/>
                        </a:ln>
                        <a:effectLst/>
                      </p:spPr>
                    </p:pic>
                  </p:oleObj>
                </mc:Fallback>
              </mc:AlternateContent>
            </a:graphicData>
          </a:graphic>
        </p:graphicFrame>
        <p:graphicFrame>
          <p:nvGraphicFramePr>
            <p:cNvPr id="48" name="Object 45"/>
            <p:cNvGraphicFramePr>
              <a:graphicFrameLocks noChangeAspect="1"/>
            </p:cNvGraphicFramePr>
            <p:nvPr/>
          </p:nvGraphicFramePr>
          <p:xfrm>
            <a:off x="3100767" y="3594047"/>
            <a:ext cx="170586" cy="665600"/>
          </p:xfrm>
          <a:graphic>
            <a:graphicData uri="http://schemas.openxmlformats.org/presentationml/2006/ole">
              <mc:AlternateContent xmlns:mc="http://schemas.openxmlformats.org/markup-compatibility/2006">
                <mc:Choice xmlns:v="urn:schemas-microsoft-com:vml" Requires="v">
                  <p:oleObj spid="_x0000_s4513" name="公式" r:id="rId12" imgW="5181600" imgH="9753600" progId="Equation.3">
                    <p:embed/>
                  </p:oleObj>
                </mc:Choice>
                <mc:Fallback>
                  <p:oleObj name="公式" r:id="rId12" imgW="5181600" imgH="9753600" progId="Equation.3">
                    <p:embed/>
                    <p:pic>
                      <p:nvPicPr>
                        <p:cNvPr id="0" name="图片 4454"/>
                        <p:cNvPicPr>
                          <a:picLocks noChangeAspect="1" noChangeArrowheads="1"/>
                        </p:cNvPicPr>
                        <p:nvPr/>
                      </p:nvPicPr>
                      <p:blipFill>
                        <a:blip r:embed="rId13"/>
                        <a:srcRect/>
                        <a:stretch>
                          <a:fillRect/>
                        </a:stretch>
                      </p:blipFill>
                      <p:spPr bwMode="auto">
                        <a:xfrm>
                          <a:off x="3100767" y="3594047"/>
                          <a:ext cx="170586" cy="665600"/>
                        </a:xfrm>
                        <a:prstGeom prst="rect">
                          <a:avLst/>
                        </a:prstGeom>
                        <a:noFill/>
                        <a:ln>
                          <a:noFill/>
                        </a:ln>
                        <a:effectLst/>
                      </p:spPr>
                    </p:pic>
                  </p:oleObj>
                </mc:Fallback>
              </mc:AlternateContent>
            </a:graphicData>
          </a:graphic>
        </p:graphicFrame>
      </p:grpSp>
      <p:grpSp>
        <p:nvGrpSpPr>
          <p:cNvPr id="49" name="组合 54"/>
          <p:cNvGrpSpPr/>
          <p:nvPr/>
        </p:nvGrpSpPr>
        <p:grpSpPr bwMode="auto">
          <a:xfrm>
            <a:off x="1485343" y="3746277"/>
            <a:ext cx="1610436" cy="568594"/>
            <a:chOff x="2957343" y="3594047"/>
            <a:chExt cx="930549" cy="666616"/>
          </a:xfrm>
        </p:grpSpPr>
        <p:graphicFrame>
          <p:nvGraphicFramePr>
            <p:cNvPr id="50" name="Object 44"/>
            <p:cNvGraphicFramePr>
              <a:graphicFrameLocks noChangeAspect="1"/>
            </p:cNvGraphicFramePr>
            <p:nvPr/>
          </p:nvGraphicFramePr>
          <p:xfrm>
            <a:off x="3450162" y="3594362"/>
            <a:ext cx="115579" cy="666301"/>
          </p:xfrm>
          <a:graphic>
            <a:graphicData uri="http://schemas.openxmlformats.org/presentationml/2006/ole">
              <mc:AlternateContent xmlns:mc="http://schemas.openxmlformats.org/markup-compatibility/2006">
                <mc:Choice xmlns:v="urn:schemas-microsoft-com:vml" Requires="v">
                  <p:oleObj spid="_x0000_s4514" name="公式" r:id="rId14" imgW="139700" imgH="406400" progId="Equation.3">
                    <p:embed/>
                  </p:oleObj>
                </mc:Choice>
                <mc:Fallback>
                  <p:oleObj name="公式" r:id="rId14" imgW="139700" imgH="406400" progId="Equation.3">
                    <p:embed/>
                    <p:pic>
                      <p:nvPicPr>
                        <p:cNvPr id="0" name="图片 4455"/>
                        <p:cNvPicPr>
                          <a:picLocks noChangeAspect="1" noChangeArrowheads="1"/>
                        </p:cNvPicPr>
                        <p:nvPr/>
                      </p:nvPicPr>
                      <p:blipFill>
                        <a:blip r:embed="rId15"/>
                        <a:srcRect/>
                        <a:stretch>
                          <a:fillRect/>
                        </a:stretch>
                      </p:blipFill>
                      <p:spPr bwMode="auto">
                        <a:xfrm>
                          <a:off x="3450162" y="3594362"/>
                          <a:ext cx="115579" cy="666301"/>
                        </a:xfrm>
                        <a:prstGeom prst="rect">
                          <a:avLst/>
                        </a:prstGeom>
                        <a:noFill/>
                        <a:ln>
                          <a:noFill/>
                        </a:ln>
                        <a:effectLst/>
                      </p:spPr>
                    </p:pic>
                  </p:oleObj>
                </mc:Fallback>
              </mc:AlternateContent>
            </a:graphicData>
          </a:graphic>
        </p:graphicFrame>
        <p:sp>
          <p:nvSpPr>
            <p:cNvPr id="51" name="TextBox 47"/>
            <p:cNvSpPr txBox="1">
              <a:spLocks noChangeArrowheads="1"/>
            </p:cNvSpPr>
            <p:nvPr/>
          </p:nvSpPr>
          <p:spPr bwMode="auto">
            <a:xfrm>
              <a:off x="2957343" y="3691087"/>
              <a:ext cx="930549" cy="469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p:txBody>
        </p:sp>
        <p:graphicFrame>
          <p:nvGraphicFramePr>
            <p:cNvPr id="53" name="Object 45"/>
            <p:cNvGraphicFramePr>
              <a:graphicFrameLocks noChangeAspect="1"/>
            </p:cNvGraphicFramePr>
            <p:nvPr/>
          </p:nvGraphicFramePr>
          <p:xfrm>
            <a:off x="3100767" y="3594047"/>
            <a:ext cx="170586" cy="665600"/>
          </p:xfrm>
          <a:graphic>
            <a:graphicData uri="http://schemas.openxmlformats.org/presentationml/2006/ole">
              <mc:AlternateContent xmlns:mc="http://schemas.openxmlformats.org/markup-compatibility/2006">
                <mc:Choice xmlns:v="urn:schemas-microsoft-com:vml" Requires="v">
                  <p:oleObj spid="_x0000_s4515" name="公式" r:id="rId16" imgW="5181600" imgH="9753600" progId="Equation.3">
                    <p:embed/>
                  </p:oleObj>
                </mc:Choice>
                <mc:Fallback>
                  <p:oleObj name="公式" r:id="rId16" imgW="5181600" imgH="9753600" progId="Equation.3">
                    <p:embed/>
                    <p:pic>
                      <p:nvPicPr>
                        <p:cNvPr id="0" name="图片 4456"/>
                        <p:cNvPicPr>
                          <a:picLocks noChangeAspect="1" noChangeArrowheads="1"/>
                        </p:cNvPicPr>
                        <p:nvPr/>
                      </p:nvPicPr>
                      <p:blipFill>
                        <a:blip r:embed="rId17"/>
                        <a:srcRect/>
                        <a:stretch>
                          <a:fillRect/>
                        </a:stretch>
                      </p:blipFill>
                      <p:spPr bwMode="auto">
                        <a:xfrm>
                          <a:off x="3100767" y="3594047"/>
                          <a:ext cx="170586" cy="665600"/>
                        </a:xfrm>
                        <a:prstGeom prst="rect">
                          <a:avLst/>
                        </a:prstGeom>
                        <a:noFill/>
                        <a:ln>
                          <a:noFill/>
                        </a:ln>
                        <a:effectLst/>
                      </p:spPr>
                    </p:pic>
                  </p:oleObj>
                </mc:Fallback>
              </mc:AlternateContent>
            </a:graphicData>
          </a:graphic>
        </p:graphicFrame>
      </p:grpSp>
      <p:grpSp>
        <p:nvGrpSpPr>
          <p:cNvPr id="54" name="组合 54"/>
          <p:cNvGrpSpPr/>
          <p:nvPr/>
        </p:nvGrpSpPr>
        <p:grpSpPr bwMode="auto">
          <a:xfrm>
            <a:off x="4895977" y="2427734"/>
            <a:ext cx="1646498" cy="691240"/>
            <a:chOff x="3004051" y="3714201"/>
            <a:chExt cx="884938" cy="731888"/>
          </a:xfrm>
        </p:grpSpPr>
        <p:graphicFrame>
          <p:nvGraphicFramePr>
            <p:cNvPr id="55" name="Object 44"/>
            <p:cNvGraphicFramePr>
              <a:graphicFrameLocks noChangeAspect="1"/>
            </p:cNvGraphicFramePr>
            <p:nvPr/>
          </p:nvGraphicFramePr>
          <p:xfrm>
            <a:off x="3330115" y="3771186"/>
            <a:ext cx="171855" cy="641883"/>
          </p:xfrm>
          <a:graphic>
            <a:graphicData uri="http://schemas.openxmlformats.org/presentationml/2006/ole">
              <mc:AlternateContent xmlns:mc="http://schemas.openxmlformats.org/markup-compatibility/2006">
                <mc:Choice xmlns:v="urn:schemas-microsoft-com:vml" Requires="v">
                  <p:oleObj spid="_x0000_s4516" name="公式" r:id="rId18" imgW="5181600" imgH="9753600" progId="Equation.3">
                    <p:embed/>
                  </p:oleObj>
                </mc:Choice>
                <mc:Fallback>
                  <p:oleObj name="公式" r:id="rId18" imgW="5181600" imgH="9753600" progId="Equation.3">
                    <p:embed/>
                    <p:pic>
                      <p:nvPicPr>
                        <p:cNvPr id="0" name="图片 4457"/>
                        <p:cNvPicPr>
                          <a:picLocks noChangeAspect="1" noChangeArrowheads="1"/>
                        </p:cNvPicPr>
                        <p:nvPr/>
                      </p:nvPicPr>
                      <p:blipFill>
                        <a:blip r:embed="rId5"/>
                        <a:srcRect/>
                        <a:stretch>
                          <a:fillRect/>
                        </a:stretch>
                      </p:blipFill>
                      <p:spPr bwMode="auto">
                        <a:xfrm>
                          <a:off x="3330115" y="3771186"/>
                          <a:ext cx="171855" cy="641883"/>
                        </a:xfrm>
                        <a:prstGeom prst="rect">
                          <a:avLst/>
                        </a:prstGeom>
                        <a:noFill/>
                        <a:ln>
                          <a:noFill/>
                        </a:ln>
                        <a:effectLst/>
                      </p:spPr>
                    </p:pic>
                  </p:oleObj>
                </mc:Fallback>
              </mc:AlternateContent>
            </a:graphicData>
          </a:graphic>
        </p:graphicFrame>
        <p:sp>
          <p:nvSpPr>
            <p:cNvPr id="56" name="TextBox 47"/>
            <p:cNvSpPr txBox="1">
              <a:spLocks noChangeArrowheads="1"/>
            </p:cNvSpPr>
            <p:nvPr/>
          </p:nvSpPr>
          <p:spPr bwMode="auto">
            <a:xfrm>
              <a:off x="3004051" y="3881875"/>
              <a:ext cx="884938" cy="42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latin typeface="楷体" panose="02010609060101010101" pitchFamily="49" charset="-122"/>
                  <a:ea typeface="楷体" panose="02010609060101010101" pitchFamily="49" charset="-122"/>
                </a:rPr>
                <a:t>1-</a:t>
              </a:r>
              <a:r>
                <a:rPr lang="zh-CN" altLang="en-US" sz="2000" b="1" dirty="0">
                  <a:latin typeface="楷体" panose="02010609060101010101" pitchFamily="49" charset="-122"/>
                  <a:ea typeface="楷体" panose="02010609060101010101" pitchFamily="49" charset="-122"/>
                </a:rPr>
                <a:t>（   </a:t>
              </a: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 </a:t>
              </a:r>
              <a:r>
                <a:rPr lang="en-US" altLang="zh-CN" sz="2000" b="1" dirty="0">
                  <a:latin typeface="楷体" panose="02010609060101010101" pitchFamily="49" charset="-122"/>
                  <a:ea typeface="楷体" panose="02010609060101010101" pitchFamily="49" charset="-122"/>
                </a:rPr>
                <a:t> </a:t>
              </a:r>
              <a:r>
                <a:rPr lang="zh-CN" altLang="en-US" sz="2000" b="1" dirty="0">
                  <a:latin typeface="楷体" panose="02010609060101010101" pitchFamily="49" charset="-122"/>
                  <a:ea typeface="楷体" panose="02010609060101010101" pitchFamily="49" charset="-122"/>
                </a:rPr>
                <a:t>）</a:t>
              </a:r>
            </a:p>
          </p:txBody>
        </p:sp>
        <p:graphicFrame>
          <p:nvGraphicFramePr>
            <p:cNvPr id="57" name="Object 45"/>
            <p:cNvGraphicFramePr>
              <a:graphicFrameLocks noChangeAspect="1"/>
            </p:cNvGraphicFramePr>
            <p:nvPr/>
          </p:nvGraphicFramePr>
          <p:xfrm>
            <a:off x="3645588" y="3714201"/>
            <a:ext cx="169673" cy="731888"/>
          </p:xfrm>
          <a:graphic>
            <a:graphicData uri="http://schemas.openxmlformats.org/presentationml/2006/ole">
              <mc:AlternateContent xmlns:mc="http://schemas.openxmlformats.org/markup-compatibility/2006">
                <mc:Choice xmlns:v="urn:schemas-microsoft-com:vml" Requires="v">
                  <p:oleObj spid="_x0000_s4517" name="公式" r:id="rId19" imgW="3352800" imgH="9753600" progId="Equation.3">
                    <p:embed/>
                  </p:oleObj>
                </mc:Choice>
                <mc:Fallback>
                  <p:oleObj name="公式" r:id="rId19" imgW="3352800" imgH="9753600" progId="Equation.3">
                    <p:embed/>
                    <p:pic>
                      <p:nvPicPr>
                        <p:cNvPr id="0" name="图片 4458"/>
                        <p:cNvPicPr>
                          <a:picLocks noChangeAspect="1" noChangeArrowheads="1"/>
                        </p:cNvPicPr>
                        <p:nvPr/>
                      </p:nvPicPr>
                      <p:blipFill>
                        <a:blip r:embed="rId7"/>
                        <a:srcRect/>
                        <a:stretch>
                          <a:fillRect/>
                        </a:stretch>
                      </p:blipFill>
                      <p:spPr bwMode="auto">
                        <a:xfrm>
                          <a:off x="3645588" y="3714201"/>
                          <a:ext cx="169673" cy="731888"/>
                        </a:xfrm>
                        <a:prstGeom prst="rect">
                          <a:avLst/>
                        </a:prstGeom>
                        <a:noFill/>
                        <a:ln>
                          <a:noFill/>
                        </a:ln>
                        <a:effectLst/>
                      </p:spPr>
                    </p:pic>
                  </p:oleObj>
                </mc:Fallback>
              </mc:AlternateContent>
            </a:graphicData>
          </a:graphic>
        </p:graphicFrame>
      </p:grpSp>
      <p:grpSp>
        <p:nvGrpSpPr>
          <p:cNvPr id="58" name="组合 54"/>
          <p:cNvGrpSpPr/>
          <p:nvPr/>
        </p:nvGrpSpPr>
        <p:grpSpPr bwMode="auto">
          <a:xfrm>
            <a:off x="4814284" y="2985612"/>
            <a:ext cx="1610436" cy="568258"/>
            <a:chOff x="2957343" y="3593736"/>
            <a:chExt cx="930549" cy="666222"/>
          </a:xfrm>
        </p:grpSpPr>
        <p:graphicFrame>
          <p:nvGraphicFramePr>
            <p:cNvPr id="59" name="Object 44"/>
            <p:cNvGraphicFramePr>
              <a:graphicFrameLocks noChangeAspect="1"/>
            </p:cNvGraphicFramePr>
            <p:nvPr/>
          </p:nvGraphicFramePr>
          <p:xfrm>
            <a:off x="3419398" y="3593736"/>
            <a:ext cx="178371" cy="666222"/>
          </p:xfrm>
          <a:graphic>
            <a:graphicData uri="http://schemas.openxmlformats.org/presentationml/2006/ole">
              <mc:AlternateContent xmlns:mc="http://schemas.openxmlformats.org/markup-compatibility/2006">
                <mc:Choice xmlns:v="urn:schemas-microsoft-com:vml" Requires="v">
                  <p:oleObj spid="_x0000_s4518" name="公式" r:id="rId20" imgW="5181600" imgH="9753600" progId="Equation.3">
                    <p:embed/>
                  </p:oleObj>
                </mc:Choice>
                <mc:Fallback>
                  <p:oleObj name="公式" r:id="rId20" imgW="5181600" imgH="9753600" progId="Equation.3">
                    <p:embed/>
                    <p:pic>
                      <p:nvPicPr>
                        <p:cNvPr id="0" name="图片 4459"/>
                        <p:cNvPicPr>
                          <a:picLocks noChangeAspect="1" noChangeArrowheads="1"/>
                        </p:cNvPicPr>
                        <p:nvPr/>
                      </p:nvPicPr>
                      <p:blipFill>
                        <a:blip r:embed="rId9"/>
                        <a:srcRect/>
                        <a:stretch>
                          <a:fillRect/>
                        </a:stretch>
                      </p:blipFill>
                      <p:spPr bwMode="auto">
                        <a:xfrm>
                          <a:off x="3419398" y="3593736"/>
                          <a:ext cx="178371" cy="666222"/>
                        </a:xfrm>
                        <a:prstGeom prst="rect">
                          <a:avLst/>
                        </a:prstGeom>
                        <a:noFill/>
                        <a:ln>
                          <a:noFill/>
                        </a:ln>
                        <a:effectLst/>
                      </p:spPr>
                    </p:pic>
                  </p:oleObj>
                </mc:Fallback>
              </mc:AlternateContent>
            </a:graphicData>
          </a:graphic>
        </p:graphicFrame>
        <p:sp>
          <p:nvSpPr>
            <p:cNvPr id="64" name="TextBox 47"/>
            <p:cNvSpPr txBox="1">
              <a:spLocks noChangeArrowheads="1"/>
            </p:cNvSpPr>
            <p:nvPr/>
          </p:nvSpPr>
          <p:spPr bwMode="auto">
            <a:xfrm>
              <a:off x="2957343" y="3691087"/>
              <a:ext cx="930549" cy="469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latin typeface="楷体" panose="02010609060101010101" pitchFamily="49" charset="-122"/>
                  <a:ea typeface="楷体" panose="02010609060101010101" pitchFamily="49" charset="-122"/>
                </a:rPr>
                <a:t>=1 -</a:t>
              </a:r>
              <a:r>
                <a:rPr lang="zh-CN" altLang="en-US" sz="2000" b="1" dirty="0">
                  <a:latin typeface="楷体" panose="02010609060101010101" pitchFamily="49" charset="-122"/>
                  <a:ea typeface="楷体" panose="02010609060101010101" pitchFamily="49" charset="-122"/>
                </a:rPr>
                <a:t>（  </a:t>
              </a:r>
              <a:r>
                <a:rPr lang="en-US" altLang="zh-CN" sz="2000" b="1" dirty="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  ）</a:t>
              </a:r>
              <a:r>
                <a:rPr lang="en-US" altLang="zh-CN" sz="2000" b="1" dirty="0">
                  <a:latin typeface="楷体" panose="02010609060101010101" pitchFamily="49" charset="-122"/>
                  <a:ea typeface="楷体" panose="02010609060101010101" pitchFamily="49" charset="-122"/>
                </a:rPr>
                <a:t>   </a:t>
              </a:r>
              <a:endParaRPr lang="zh-CN" altLang="en-US" sz="2000" b="1" dirty="0">
                <a:latin typeface="楷体" panose="02010609060101010101" pitchFamily="49" charset="-122"/>
                <a:ea typeface="楷体" panose="02010609060101010101" pitchFamily="49" charset="-122"/>
              </a:endParaRPr>
            </a:p>
          </p:txBody>
        </p:sp>
        <p:graphicFrame>
          <p:nvGraphicFramePr>
            <p:cNvPr id="65" name="Object 45"/>
            <p:cNvGraphicFramePr>
              <a:graphicFrameLocks noChangeAspect="1"/>
            </p:cNvGraphicFramePr>
            <p:nvPr/>
          </p:nvGraphicFramePr>
          <p:xfrm>
            <a:off x="3694256" y="3602422"/>
            <a:ext cx="164550" cy="648849"/>
          </p:xfrm>
          <a:graphic>
            <a:graphicData uri="http://schemas.openxmlformats.org/presentationml/2006/ole">
              <mc:AlternateContent xmlns:mc="http://schemas.openxmlformats.org/markup-compatibility/2006">
                <mc:Choice xmlns:v="urn:schemas-microsoft-com:vml" Requires="v">
                  <p:oleObj spid="_x0000_s4519" name="公式" r:id="rId21" imgW="5181600" imgH="9753600" progId="Equation.3">
                    <p:embed/>
                  </p:oleObj>
                </mc:Choice>
                <mc:Fallback>
                  <p:oleObj name="公式" r:id="rId21" imgW="5181600" imgH="9753600" progId="Equation.3">
                    <p:embed/>
                    <p:pic>
                      <p:nvPicPr>
                        <p:cNvPr id="0" name="图片 4460"/>
                        <p:cNvPicPr>
                          <a:picLocks noChangeAspect="1" noChangeArrowheads="1"/>
                        </p:cNvPicPr>
                        <p:nvPr/>
                      </p:nvPicPr>
                      <p:blipFill>
                        <a:blip r:embed="rId11"/>
                        <a:srcRect/>
                        <a:stretch>
                          <a:fillRect/>
                        </a:stretch>
                      </p:blipFill>
                      <p:spPr bwMode="auto">
                        <a:xfrm>
                          <a:off x="3694256" y="3602422"/>
                          <a:ext cx="164550" cy="648849"/>
                        </a:xfrm>
                        <a:prstGeom prst="rect">
                          <a:avLst/>
                        </a:prstGeom>
                        <a:noFill/>
                        <a:ln>
                          <a:noFill/>
                        </a:ln>
                        <a:effectLst/>
                      </p:spPr>
                    </p:pic>
                  </p:oleObj>
                </mc:Fallback>
              </mc:AlternateContent>
            </a:graphicData>
          </a:graphic>
        </p:graphicFrame>
      </p:grpSp>
      <p:grpSp>
        <p:nvGrpSpPr>
          <p:cNvPr id="67" name="组合 54"/>
          <p:cNvGrpSpPr/>
          <p:nvPr/>
        </p:nvGrpSpPr>
        <p:grpSpPr bwMode="auto">
          <a:xfrm>
            <a:off x="4823971" y="3381323"/>
            <a:ext cx="1610436" cy="568326"/>
            <a:chOff x="2957343" y="3592265"/>
            <a:chExt cx="930549" cy="666301"/>
          </a:xfrm>
        </p:grpSpPr>
        <p:sp>
          <p:nvSpPr>
            <p:cNvPr id="69" name="TextBox 47"/>
            <p:cNvSpPr txBox="1">
              <a:spLocks noChangeArrowheads="1"/>
            </p:cNvSpPr>
            <p:nvPr/>
          </p:nvSpPr>
          <p:spPr bwMode="auto">
            <a:xfrm>
              <a:off x="2957343" y="3691087"/>
              <a:ext cx="930549" cy="469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000" b="1" dirty="0">
                  <a:latin typeface="楷体" panose="02010609060101010101" pitchFamily="49" charset="-122"/>
                  <a:ea typeface="楷体" panose="02010609060101010101" pitchFamily="49" charset="-122"/>
                </a:rPr>
                <a:t>=1-</a:t>
              </a:r>
              <a:endParaRPr lang="zh-CN" altLang="en-US" sz="2000" b="1" dirty="0">
                <a:latin typeface="楷体" panose="02010609060101010101" pitchFamily="49" charset="-122"/>
                <a:ea typeface="楷体" panose="02010609060101010101" pitchFamily="49" charset="-122"/>
              </a:endParaRPr>
            </a:p>
          </p:txBody>
        </p:sp>
        <p:graphicFrame>
          <p:nvGraphicFramePr>
            <p:cNvPr id="71" name="Object 44"/>
            <p:cNvGraphicFramePr>
              <a:graphicFrameLocks noChangeAspect="1"/>
            </p:cNvGraphicFramePr>
            <p:nvPr/>
          </p:nvGraphicFramePr>
          <p:xfrm>
            <a:off x="3250125" y="3592265"/>
            <a:ext cx="126587" cy="666301"/>
          </p:xfrm>
          <a:graphic>
            <a:graphicData uri="http://schemas.openxmlformats.org/presentationml/2006/ole">
              <mc:AlternateContent xmlns:mc="http://schemas.openxmlformats.org/markup-compatibility/2006">
                <mc:Choice xmlns:v="urn:schemas-microsoft-com:vml" Requires="v">
                  <p:oleObj spid="_x0000_s4520" name="公式" r:id="rId22" imgW="3657600" imgH="9753600" progId="Equation.3">
                    <p:embed/>
                  </p:oleObj>
                </mc:Choice>
                <mc:Fallback>
                  <p:oleObj name="公式" r:id="rId22" imgW="3657600" imgH="9753600" progId="Equation.3">
                    <p:embed/>
                    <p:pic>
                      <p:nvPicPr>
                        <p:cNvPr id="0" name="图片 4461"/>
                        <p:cNvPicPr>
                          <a:picLocks noChangeAspect="1" noChangeArrowheads="1"/>
                        </p:cNvPicPr>
                        <p:nvPr/>
                      </p:nvPicPr>
                      <p:blipFill>
                        <a:blip r:embed="rId23"/>
                        <a:srcRect/>
                        <a:stretch>
                          <a:fillRect/>
                        </a:stretch>
                      </p:blipFill>
                      <p:spPr bwMode="auto">
                        <a:xfrm>
                          <a:off x="3250125" y="3592265"/>
                          <a:ext cx="126587" cy="666301"/>
                        </a:xfrm>
                        <a:prstGeom prst="rect">
                          <a:avLst/>
                        </a:prstGeom>
                        <a:noFill/>
                        <a:ln>
                          <a:noFill/>
                        </a:ln>
                        <a:effectLst/>
                      </p:spPr>
                    </p:pic>
                  </p:oleObj>
                </mc:Fallback>
              </mc:AlternateContent>
            </a:graphicData>
          </a:graphic>
        </p:graphicFrame>
      </p:grpSp>
      <p:graphicFrame>
        <p:nvGraphicFramePr>
          <p:cNvPr id="72" name="Object 44"/>
          <p:cNvGraphicFramePr>
            <a:graphicFrameLocks noChangeAspect="1"/>
          </p:cNvGraphicFramePr>
          <p:nvPr/>
        </p:nvGraphicFramePr>
        <p:xfrm>
          <a:off x="5133559" y="3805633"/>
          <a:ext cx="200024" cy="568326"/>
        </p:xfrm>
        <a:graphic>
          <a:graphicData uri="http://schemas.openxmlformats.org/presentationml/2006/ole">
            <mc:AlternateContent xmlns:mc="http://schemas.openxmlformats.org/markup-compatibility/2006">
              <mc:Choice xmlns:v="urn:schemas-microsoft-com:vml" Requires="v">
                <p:oleObj spid="_x0000_s4521" name="公式" r:id="rId24" imgW="139700" imgH="406400" progId="Equation.3">
                  <p:embed/>
                </p:oleObj>
              </mc:Choice>
              <mc:Fallback>
                <p:oleObj name="公式" r:id="rId24" imgW="139700" imgH="406400" progId="Equation.3">
                  <p:embed/>
                  <p:pic>
                    <p:nvPicPr>
                      <p:cNvPr id="0" name="图片 4462"/>
                      <p:cNvPicPr>
                        <a:picLocks noChangeAspect="1" noChangeArrowheads="1"/>
                      </p:cNvPicPr>
                      <p:nvPr/>
                    </p:nvPicPr>
                    <p:blipFill>
                      <a:blip r:embed="rId15"/>
                      <a:srcRect/>
                      <a:stretch>
                        <a:fillRect/>
                      </a:stretch>
                    </p:blipFill>
                    <p:spPr bwMode="auto">
                      <a:xfrm>
                        <a:off x="5133559" y="3805633"/>
                        <a:ext cx="200024" cy="568326"/>
                      </a:xfrm>
                      <a:prstGeom prst="rect">
                        <a:avLst/>
                      </a:prstGeom>
                      <a:noFill/>
                      <a:ln>
                        <a:noFill/>
                      </a:ln>
                      <a:effectLst/>
                    </p:spPr>
                  </p:pic>
                </p:oleObj>
              </mc:Fallback>
            </mc:AlternateContent>
          </a:graphicData>
        </a:graphic>
      </p:graphicFrame>
      <p:sp>
        <p:nvSpPr>
          <p:cNvPr id="2" name="矩形 1"/>
          <p:cNvSpPr/>
          <p:nvPr/>
        </p:nvSpPr>
        <p:spPr>
          <a:xfrm>
            <a:off x="4854960" y="3896144"/>
            <a:ext cx="312906" cy="400110"/>
          </a:xfrm>
          <a:prstGeom prst="rect">
            <a:avLst/>
          </a:prstGeom>
        </p:spPr>
        <p:txBody>
          <a:bodyPr wrap="none">
            <a:spAutoFit/>
          </a:bodyPr>
          <a:lstStyle/>
          <a:p>
            <a:r>
              <a:rPr lang="en-US" altLang="zh-CN" sz="2000" b="1" dirty="0">
                <a:latin typeface="楷体" panose="02010609060101010101" pitchFamily="49" charset="-122"/>
                <a:ea typeface="楷体" panose="02010609060101010101" pitchFamily="49" charset="-122"/>
              </a:rPr>
              <a:t>=</a:t>
            </a:r>
            <a:endParaRPr lang="zh-CN" altLang="en-US" sz="2000" b="1" dirty="0">
              <a:latin typeface="楷体" panose="02010609060101010101" pitchFamily="49" charset="-122"/>
              <a:ea typeface="楷体" panose="02010609060101010101" pitchFamily="49" charset="-122"/>
            </a:endParaRPr>
          </a:p>
        </p:txBody>
      </p:sp>
      <p:grpSp>
        <p:nvGrpSpPr>
          <p:cNvPr id="5" name="组合 4"/>
          <p:cNvGrpSpPr/>
          <p:nvPr/>
        </p:nvGrpSpPr>
        <p:grpSpPr>
          <a:xfrm>
            <a:off x="1331640" y="4137723"/>
            <a:ext cx="4826962" cy="889050"/>
            <a:chOff x="2197665" y="4349360"/>
            <a:chExt cx="4826962" cy="889050"/>
          </a:xfrm>
        </p:grpSpPr>
        <p:sp>
          <p:nvSpPr>
            <p:cNvPr id="3" name="矩形 2"/>
            <p:cNvSpPr/>
            <p:nvPr/>
          </p:nvSpPr>
          <p:spPr>
            <a:xfrm>
              <a:off x="2197665" y="4563053"/>
              <a:ext cx="4826962" cy="461665"/>
            </a:xfrm>
            <a:prstGeom prst="rect">
              <a:avLst/>
            </a:prstGeom>
          </p:spPr>
          <p:txBody>
            <a:bodyPr wrap="none">
              <a:spAutoFit/>
            </a:bodyPr>
            <a:lstStyle/>
            <a:p>
              <a:r>
                <a:rPr lang="zh-CN" altLang="en-US" sz="2400" b="1" dirty="0">
                  <a:latin typeface="楷体" panose="02010609060101010101" pitchFamily="49" charset="-122"/>
                  <a:ea typeface="楷体" panose="02010609060101010101" pitchFamily="49" charset="-122"/>
                </a:rPr>
                <a:t>答：没修的部分占这条公路的  。</a:t>
              </a:r>
            </a:p>
          </p:txBody>
        </p:sp>
        <p:graphicFrame>
          <p:nvGraphicFramePr>
            <p:cNvPr id="4" name="对象 3"/>
            <p:cNvGraphicFramePr>
              <a:graphicFrameLocks noChangeAspect="1"/>
            </p:cNvGraphicFramePr>
            <p:nvPr>
              <p:extLst>
                <p:ext uri="{D42A27DB-BD31-4B8C-83A1-F6EECF244321}">
                  <p14:modId xmlns:p14="http://schemas.microsoft.com/office/powerpoint/2010/main" val="1171093407"/>
                </p:ext>
              </p:extLst>
            </p:nvPr>
          </p:nvGraphicFramePr>
          <p:xfrm>
            <a:off x="6297301" y="4349360"/>
            <a:ext cx="312906" cy="889050"/>
          </p:xfrm>
          <a:graphic>
            <a:graphicData uri="http://schemas.openxmlformats.org/presentationml/2006/ole">
              <mc:AlternateContent xmlns:mc="http://schemas.openxmlformats.org/markup-compatibility/2006">
                <mc:Choice xmlns:v="urn:schemas-microsoft-com:vml" Requires="v">
                  <p:oleObj spid="_x0000_s4522" name="公式" r:id="rId25" imgW="139700" imgH="406400" progId="Equation.3">
                    <p:embed/>
                  </p:oleObj>
                </mc:Choice>
                <mc:Fallback>
                  <p:oleObj name="公式" r:id="rId25" imgW="139700" imgH="406400" progId="Equation.3">
                    <p:embed/>
                    <p:pic>
                      <p:nvPicPr>
                        <p:cNvPr id="0" name="Object 4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97301" y="4349360"/>
                          <a:ext cx="312906" cy="889050"/>
                        </a:xfrm>
                        <a:prstGeom prst="rect">
                          <a:avLst/>
                        </a:prstGeom>
                        <a:noFill/>
                        <a:ln>
                          <a:noFill/>
                        </a:ln>
                      </p:spPr>
                    </p:pic>
                  </p:oleObj>
                </mc:Fallback>
              </mc:AlternateContent>
            </a:graphicData>
          </a:graphic>
        </p:graphicFrame>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wipe(left)">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left)">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500"/>
                                        <p:tgtEl>
                                          <p:spTgt spid="5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wipe(left)">
                                      <p:cBhvr>
                                        <p:cTn id="32" dur="500"/>
                                        <p:tgtEl>
                                          <p:spTgt spid="6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left)">
                                      <p:cBhvr>
                                        <p:cTn id="37" dur="500"/>
                                        <p:tgtEl>
                                          <p:spTgt spid="2"/>
                                        </p:tgtEl>
                                      </p:cBhvr>
                                    </p:animEffect>
                                  </p:childTnLst>
                                </p:cTn>
                              </p:par>
                              <p:par>
                                <p:cTn id="38" presetID="22" presetClass="entr" presetSubtype="8" fill="hold" nodeType="with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left)">
                                      <p:cBhvr>
                                        <p:cTn id="40" dur="500"/>
                                        <p:tgtEl>
                                          <p:spTgt spid="72"/>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9"/>
          <p:cNvSpPr txBox="1">
            <a:spLocks noChangeArrowheads="1"/>
          </p:cNvSpPr>
          <p:nvPr/>
        </p:nvSpPr>
        <p:spPr bwMode="auto">
          <a:xfrm>
            <a:off x="396190" y="267494"/>
            <a:ext cx="8496290" cy="1760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8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一个人一天中大约有  的时间学习和工作， 的时间用餐，</a:t>
            </a: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的时间参加文娱或体育活动，剩下的时间睡觉。每天的睡眠时间约占一天时间的几分之几？</a:t>
            </a:r>
          </a:p>
        </p:txBody>
      </p:sp>
      <p:graphicFrame>
        <p:nvGraphicFramePr>
          <p:cNvPr id="78" name="Object 2"/>
          <p:cNvGraphicFramePr>
            <a:graphicFrameLocks noChangeAspect="1"/>
          </p:cNvGraphicFramePr>
          <p:nvPr/>
        </p:nvGraphicFramePr>
        <p:xfrm>
          <a:off x="3635896" y="378036"/>
          <a:ext cx="216024" cy="609538"/>
        </p:xfrm>
        <a:graphic>
          <a:graphicData uri="http://schemas.openxmlformats.org/presentationml/2006/ole">
            <mc:AlternateContent xmlns:mc="http://schemas.openxmlformats.org/markup-compatibility/2006">
              <mc:Choice xmlns:v="urn:schemas-microsoft-com:vml" Requires="v">
                <p:oleObj spid="_x0000_s5356" name="公式" r:id="rId3" imgW="139700" imgH="393700" progId="Equation.3">
                  <p:embed/>
                </p:oleObj>
              </mc:Choice>
              <mc:Fallback>
                <p:oleObj name="公式" r:id="rId3" imgW="139700" imgH="393700" progId="Equation.3">
                  <p:embed/>
                  <p:pic>
                    <p:nvPicPr>
                      <p:cNvPr id="0" name="图片 53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378036"/>
                        <a:ext cx="216024" cy="609538"/>
                      </a:xfrm>
                      <a:prstGeom prst="rect">
                        <a:avLst/>
                      </a:prstGeom>
                      <a:noFill/>
                      <a:ln>
                        <a:noFill/>
                      </a:ln>
                      <a:effectLst/>
                    </p:spPr>
                  </p:pic>
                </p:oleObj>
              </mc:Fallback>
            </mc:AlternateContent>
          </a:graphicData>
        </a:graphic>
      </p:graphicFrame>
      <p:graphicFrame>
        <p:nvGraphicFramePr>
          <p:cNvPr id="79" name="Object 3"/>
          <p:cNvGraphicFramePr>
            <a:graphicFrameLocks noChangeAspect="1"/>
          </p:cNvGraphicFramePr>
          <p:nvPr/>
        </p:nvGraphicFramePr>
        <p:xfrm>
          <a:off x="6516216" y="411510"/>
          <a:ext cx="288032" cy="571328"/>
        </p:xfrm>
        <a:graphic>
          <a:graphicData uri="http://schemas.openxmlformats.org/presentationml/2006/ole">
            <mc:AlternateContent xmlns:mc="http://schemas.openxmlformats.org/markup-compatibility/2006">
              <mc:Choice xmlns:v="urn:schemas-microsoft-com:vml" Requires="v">
                <p:oleObj spid="_x0000_s5357" name="公式" r:id="rId5" imgW="139700" imgH="393700" progId="Equation.3">
                  <p:embed/>
                </p:oleObj>
              </mc:Choice>
              <mc:Fallback>
                <p:oleObj name="公式" r:id="rId5" imgW="139700" imgH="393700" progId="Equation.3">
                  <p:embed/>
                  <p:pic>
                    <p:nvPicPr>
                      <p:cNvPr id="0" name="图片 53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6216" y="411510"/>
                        <a:ext cx="288032" cy="571328"/>
                      </a:xfrm>
                      <a:prstGeom prst="rect">
                        <a:avLst/>
                      </a:prstGeom>
                      <a:noFill/>
                      <a:ln>
                        <a:noFill/>
                      </a:ln>
                      <a:effectLst/>
                    </p:spPr>
                  </p:pic>
                </p:oleObj>
              </mc:Fallback>
            </mc:AlternateContent>
          </a:graphicData>
        </a:graphic>
      </p:graphicFrame>
      <p:graphicFrame>
        <p:nvGraphicFramePr>
          <p:cNvPr id="80" name="Object 4"/>
          <p:cNvGraphicFramePr>
            <a:graphicFrameLocks noChangeAspect="1"/>
          </p:cNvGraphicFramePr>
          <p:nvPr/>
        </p:nvGraphicFramePr>
        <p:xfrm>
          <a:off x="8498944" y="411510"/>
          <a:ext cx="222880" cy="574853"/>
        </p:xfrm>
        <a:graphic>
          <a:graphicData uri="http://schemas.openxmlformats.org/presentationml/2006/ole">
            <mc:AlternateContent xmlns:mc="http://schemas.openxmlformats.org/markup-compatibility/2006">
              <mc:Choice xmlns:v="urn:schemas-microsoft-com:vml" Requires="v">
                <p:oleObj spid="_x0000_s5358" name="公式" r:id="rId7" imgW="152400" imgH="393700" progId="Equation.3">
                  <p:embed/>
                </p:oleObj>
              </mc:Choice>
              <mc:Fallback>
                <p:oleObj name="公式" r:id="rId7" imgW="152400" imgH="393700" progId="Equation.3">
                  <p:embed/>
                  <p:pic>
                    <p:nvPicPr>
                      <p:cNvPr id="0" name="图片 534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98944" y="411510"/>
                        <a:ext cx="222880" cy="574853"/>
                      </a:xfrm>
                      <a:prstGeom prst="rect">
                        <a:avLst/>
                      </a:prstGeom>
                      <a:noFill/>
                      <a:ln>
                        <a:noFill/>
                      </a:ln>
                      <a:effectLst/>
                    </p:spPr>
                  </p:pic>
                </p:oleObj>
              </mc:Fallback>
            </mc:AlternateContent>
          </a:graphicData>
        </a:graphic>
      </p:graphicFrame>
      <p:pic>
        <p:nvPicPr>
          <p:cNvPr id="81"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1600" y="1995686"/>
            <a:ext cx="7397347" cy="1648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16" name="矩形 15"/>
              <p:cNvSpPr/>
              <p:nvPr/>
            </p:nvSpPr>
            <p:spPr>
              <a:xfrm>
                <a:off x="539552" y="3697678"/>
                <a:ext cx="2016224"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𝟏</m:t>
                      </m:r>
                      <m:r>
                        <a:rPr lang="en-US" altLang="zh-CN" sz="2000" b="1" i="1">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𝟏</m:t>
                          </m:r>
                        </m:num>
                        <m:den>
                          <m:r>
                            <a:rPr lang="en-US" altLang="zh-CN" sz="2000" b="1" i="1" smtClean="0">
                              <a:solidFill>
                                <a:srgbClr val="FF0000"/>
                              </a:solidFill>
                              <a:latin typeface="Cambria Math" panose="02040503050406030204" pitchFamily="18" charset="0"/>
                            </a:rPr>
                            <m:t>𝟑</m:t>
                          </m:r>
                        </m:den>
                      </m:f>
                      <m:r>
                        <a:rPr lang="en-US" altLang="zh-CN" sz="2000" b="1" i="1">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𝟏</m:t>
                          </m:r>
                        </m:num>
                        <m:den>
                          <m:r>
                            <a:rPr lang="en-US" altLang="zh-CN" sz="2000" b="1" i="1" smtClean="0">
                              <a:solidFill>
                                <a:srgbClr val="FF0000"/>
                              </a:solidFill>
                              <a:latin typeface="Cambria Math" panose="02040503050406030204" pitchFamily="18" charset="0"/>
                            </a:rPr>
                            <m:t>𝟖</m:t>
                          </m:r>
                        </m:den>
                      </m:f>
                      <m:r>
                        <a:rPr lang="en-US" altLang="zh-CN" sz="2000" b="1" i="1">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a:solidFill>
                                <a:srgbClr val="FF0000"/>
                              </a:solidFill>
                              <a:latin typeface="Cambria Math" panose="02040503050406030204" pitchFamily="18" charset="0"/>
                            </a:rPr>
                            <m:t>𝟏</m:t>
                          </m:r>
                        </m:num>
                        <m:den>
                          <m:r>
                            <a:rPr lang="en-US" altLang="zh-CN" sz="2000" b="1" i="1">
                              <a:solidFill>
                                <a:srgbClr val="FF0000"/>
                              </a:solidFill>
                              <a:latin typeface="Cambria Math" panose="02040503050406030204" pitchFamily="18" charset="0"/>
                            </a:rPr>
                            <m:t>𝟔</m:t>
                          </m:r>
                        </m:den>
                      </m:f>
                    </m:oMath>
                  </m:oMathPara>
                </a14:m>
                <a:endParaRPr lang="zh-CN" altLang="en-US" sz="2000" b="1" dirty="0">
                  <a:solidFill>
                    <a:srgbClr val="FF0000"/>
                  </a:solidFill>
                  <a:latin typeface="+mn-ea"/>
                </a:endParaRPr>
              </a:p>
            </p:txBody>
          </p:sp>
        </mc:Choice>
        <mc:Fallback xmlns="">
          <p:sp>
            <p:nvSpPr>
              <p:cNvPr id="16" name="矩形 15"/>
              <p:cNvSpPr>
                <a:spLocks noRot="1" noChangeAspect="1" noMove="1" noResize="1" noEditPoints="1" noAdjustHandles="1" noChangeArrowheads="1" noChangeShapeType="1" noTextEdit="1"/>
              </p:cNvSpPr>
              <p:nvPr/>
            </p:nvSpPr>
            <p:spPr>
              <a:xfrm>
                <a:off x="539552" y="3697678"/>
                <a:ext cx="2016224" cy="670568"/>
              </a:xfrm>
              <a:prstGeom prst="rect">
                <a:avLst/>
              </a:prstGeom>
              <a:blipFill rotWithShape="1">
                <a:blip r:embed="rId10"/>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17" name="矩形 16"/>
              <p:cNvSpPr/>
              <p:nvPr/>
            </p:nvSpPr>
            <p:spPr>
              <a:xfrm>
                <a:off x="2123728" y="3697678"/>
                <a:ext cx="2772308"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𝟐𝟒</m:t>
                          </m:r>
                        </m:num>
                        <m:den>
                          <m:r>
                            <a:rPr lang="en-US" altLang="zh-CN" sz="2000" b="1" i="1" smtClean="0">
                              <a:solidFill>
                                <a:srgbClr val="FF0000"/>
                              </a:solidFill>
                              <a:latin typeface="Cambria Math" panose="02040503050406030204" pitchFamily="18" charset="0"/>
                            </a:rPr>
                            <m:t>𝟐𝟒</m:t>
                          </m:r>
                        </m:den>
                      </m:f>
                      <m:r>
                        <a:rPr lang="en-US" altLang="zh-CN" sz="2000" b="1" i="1">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𝟖</m:t>
                          </m:r>
                        </m:num>
                        <m:den>
                          <m:r>
                            <a:rPr lang="en-US" altLang="zh-CN" sz="2000" b="1" i="1" smtClean="0">
                              <a:solidFill>
                                <a:srgbClr val="FF0000"/>
                              </a:solidFill>
                              <a:latin typeface="Cambria Math" panose="02040503050406030204" pitchFamily="18" charset="0"/>
                            </a:rPr>
                            <m:t>𝟐𝟒</m:t>
                          </m:r>
                        </m:den>
                      </m:f>
                      <m:r>
                        <a:rPr lang="en-US" altLang="zh-CN" sz="2000" b="1" i="1">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𝟑</m:t>
                          </m:r>
                        </m:num>
                        <m:den>
                          <m:r>
                            <a:rPr lang="en-US" altLang="zh-CN" sz="2000" b="1" i="1" smtClean="0">
                              <a:solidFill>
                                <a:srgbClr val="FF0000"/>
                              </a:solidFill>
                              <a:latin typeface="Cambria Math" panose="02040503050406030204" pitchFamily="18" charset="0"/>
                            </a:rPr>
                            <m:t>𝟐𝟒</m:t>
                          </m:r>
                        </m:den>
                      </m:f>
                      <m:r>
                        <a:rPr lang="en-US" altLang="zh-CN" sz="2000" b="1" i="1">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𝟒</m:t>
                          </m:r>
                        </m:num>
                        <m:den>
                          <m:r>
                            <a:rPr lang="en-US" altLang="zh-CN" sz="2000" b="1" i="1" smtClean="0">
                              <a:solidFill>
                                <a:srgbClr val="FF0000"/>
                              </a:solidFill>
                              <a:latin typeface="Cambria Math" panose="02040503050406030204" pitchFamily="18" charset="0"/>
                            </a:rPr>
                            <m:t>𝟐𝟒</m:t>
                          </m:r>
                        </m:den>
                      </m:f>
                    </m:oMath>
                  </m:oMathPara>
                </a14:m>
                <a:endParaRPr lang="zh-CN" altLang="en-US" sz="2000" b="1" dirty="0">
                  <a:solidFill>
                    <a:srgbClr val="FF0000"/>
                  </a:solidFill>
                  <a:latin typeface="+mn-ea"/>
                </a:endParaRPr>
              </a:p>
            </p:txBody>
          </p:sp>
        </mc:Choice>
        <mc:Fallback xmlns="">
          <p:sp>
            <p:nvSpPr>
              <p:cNvPr id="17" name="矩形 16"/>
              <p:cNvSpPr>
                <a:spLocks noRot="1" noChangeAspect="1" noMove="1" noResize="1" noEditPoints="1" noAdjustHandles="1" noChangeArrowheads="1" noChangeShapeType="1" noTextEdit="1"/>
              </p:cNvSpPr>
              <p:nvPr/>
            </p:nvSpPr>
            <p:spPr>
              <a:xfrm>
                <a:off x="2123728" y="3697678"/>
                <a:ext cx="2772308" cy="670568"/>
              </a:xfrm>
              <a:prstGeom prst="rect">
                <a:avLst/>
              </a:prstGeom>
              <a:blipFill rotWithShape="1">
                <a:blip r:embed="rId11"/>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20" name="矩形 19"/>
              <p:cNvSpPr/>
              <p:nvPr/>
            </p:nvSpPr>
            <p:spPr>
              <a:xfrm>
                <a:off x="4468448" y="3684127"/>
                <a:ext cx="1183672"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𝟗</m:t>
                          </m:r>
                        </m:num>
                        <m:den>
                          <m:r>
                            <a:rPr lang="en-US" altLang="zh-CN" sz="2000" b="1" i="1" smtClean="0">
                              <a:solidFill>
                                <a:srgbClr val="FF0000"/>
                              </a:solidFill>
                              <a:latin typeface="Cambria Math" panose="02040503050406030204" pitchFamily="18" charset="0"/>
                            </a:rPr>
                            <m:t>𝟐𝟒</m:t>
                          </m:r>
                        </m:den>
                      </m:f>
                    </m:oMath>
                  </m:oMathPara>
                </a14:m>
                <a:endParaRPr lang="zh-CN" altLang="en-US" sz="2000" b="1" dirty="0">
                  <a:solidFill>
                    <a:srgbClr val="FF0000"/>
                  </a:solidFill>
                  <a:latin typeface="+mn-ea"/>
                </a:endParaRPr>
              </a:p>
            </p:txBody>
          </p:sp>
        </mc:Choice>
        <mc:Fallback xmlns="">
          <p:sp>
            <p:nvSpPr>
              <p:cNvPr id="20" name="矩形 19"/>
              <p:cNvSpPr>
                <a:spLocks noRot="1" noChangeAspect="1" noMove="1" noResize="1" noEditPoints="1" noAdjustHandles="1" noChangeArrowheads="1" noChangeShapeType="1" noTextEdit="1"/>
              </p:cNvSpPr>
              <p:nvPr/>
            </p:nvSpPr>
            <p:spPr>
              <a:xfrm>
                <a:off x="4468448" y="3684127"/>
                <a:ext cx="1183672" cy="670568"/>
              </a:xfrm>
              <a:prstGeom prst="rect">
                <a:avLst/>
              </a:prstGeom>
              <a:blipFill rotWithShape="1">
                <a:blip r:embed="rId12"/>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21" name="矩形 20"/>
              <p:cNvSpPr/>
              <p:nvPr/>
            </p:nvSpPr>
            <p:spPr>
              <a:xfrm>
                <a:off x="5112947" y="3684127"/>
                <a:ext cx="1183672"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𝟑</m:t>
                          </m:r>
                        </m:num>
                        <m:den>
                          <m:r>
                            <a:rPr lang="en-US" altLang="zh-CN" sz="2000" b="1" i="1" smtClean="0">
                              <a:solidFill>
                                <a:srgbClr val="FF0000"/>
                              </a:solidFill>
                              <a:latin typeface="Cambria Math" panose="02040503050406030204" pitchFamily="18" charset="0"/>
                            </a:rPr>
                            <m:t>𝟖</m:t>
                          </m:r>
                        </m:den>
                      </m:f>
                    </m:oMath>
                  </m:oMathPara>
                </a14:m>
                <a:endParaRPr lang="zh-CN" altLang="en-US" sz="2000" b="1" dirty="0">
                  <a:solidFill>
                    <a:srgbClr val="FF0000"/>
                  </a:solidFill>
                  <a:latin typeface="+mn-ea"/>
                </a:endParaRPr>
              </a:p>
            </p:txBody>
          </p:sp>
        </mc:Choice>
        <mc:Fallback xmlns="">
          <p:sp>
            <p:nvSpPr>
              <p:cNvPr id="21" name="矩形 20"/>
              <p:cNvSpPr>
                <a:spLocks noRot="1" noChangeAspect="1" noMove="1" noResize="1" noEditPoints="1" noAdjustHandles="1" noChangeArrowheads="1" noChangeShapeType="1" noTextEdit="1"/>
              </p:cNvSpPr>
              <p:nvPr/>
            </p:nvSpPr>
            <p:spPr>
              <a:xfrm>
                <a:off x="5112947" y="3684127"/>
                <a:ext cx="1183672" cy="670568"/>
              </a:xfrm>
              <a:prstGeom prst="rect">
                <a:avLst/>
              </a:prstGeom>
              <a:blipFill rotWithShape="1">
                <a:blip r:embed="rId13"/>
                <a:stretch>
                  <a:fillRect/>
                </a:stretch>
              </a:blipFill>
            </p:spPr>
            <p:txBody>
              <a:bodyPr/>
              <a:lstStyle/>
              <a:p>
                <a:r>
                  <a:rPr lang="zh-CN" altLang="en-US">
                    <a:noFill/>
                  </a:rPr>
                  <a:t> </a:t>
                </a:r>
                <a:endParaRPr lang="zh-CN" altLang="en-US">
                  <a:noFill/>
                </a:endParaRPr>
              </a:p>
            </p:txBody>
          </p:sp>
        </mc:Fallback>
      </mc:AlternateContent>
      <p:cxnSp>
        <p:nvCxnSpPr>
          <p:cNvPr id="22" name="直接连接符 21"/>
          <p:cNvCxnSpPr/>
          <p:nvPr/>
        </p:nvCxnSpPr>
        <p:spPr>
          <a:xfrm>
            <a:off x="4993052" y="4157812"/>
            <a:ext cx="407415" cy="19009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015931" y="3787951"/>
            <a:ext cx="404708" cy="156551"/>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5060284" y="3435846"/>
            <a:ext cx="329148" cy="338554"/>
          </a:xfrm>
          <a:prstGeom prst="rect">
            <a:avLst/>
          </a:prstGeom>
          <a:noFill/>
          <a:ln>
            <a:noFill/>
          </a:ln>
        </p:spPr>
        <p:txBody>
          <a:bodyPr wrap="square" rtlCol="0">
            <a:spAutoFit/>
          </a:bodyPr>
          <a:lstStyle/>
          <a:p>
            <a:r>
              <a:rPr lang="en-US" altLang="zh-CN" sz="1600" b="1" dirty="0">
                <a:solidFill>
                  <a:srgbClr val="0000FF"/>
                </a:solidFill>
                <a:latin typeface="+mn-ea"/>
              </a:rPr>
              <a:t>3</a:t>
            </a:r>
            <a:endParaRPr lang="zh-CN" altLang="en-US" sz="1600" b="1" dirty="0">
              <a:solidFill>
                <a:srgbClr val="0000FF"/>
              </a:solidFill>
              <a:latin typeface="+mn-ea"/>
            </a:endParaRPr>
          </a:p>
        </p:txBody>
      </p:sp>
      <p:sp>
        <p:nvSpPr>
          <p:cNvPr id="25" name="文本框 24"/>
          <p:cNvSpPr txBox="1"/>
          <p:nvPr/>
        </p:nvSpPr>
        <p:spPr>
          <a:xfrm>
            <a:off x="5067675" y="4292073"/>
            <a:ext cx="446700" cy="338554"/>
          </a:xfrm>
          <a:prstGeom prst="rect">
            <a:avLst/>
          </a:prstGeom>
          <a:noFill/>
          <a:ln>
            <a:noFill/>
          </a:ln>
        </p:spPr>
        <p:txBody>
          <a:bodyPr wrap="square" rtlCol="0">
            <a:spAutoFit/>
          </a:bodyPr>
          <a:lstStyle/>
          <a:p>
            <a:r>
              <a:rPr lang="en-US" altLang="zh-CN" sz="1600" b="1" dirty="0">
                <a:solidFill>
                  <a:srgbClr val="0000FF"/>
                </a:solidFill>
                <a:latin typeface="+mn-ea"/>
              </a:rPr>
              <a:t>8</a:t>
            </a:r>
            <a:endParaRPr lang="zh-CN" altLang="en-US" sz="1600" b="1" dirty="0">
              <a:solidFill>
                <a:srgbClr val="0000FF"/>
              </a:solidFill>
              <a:latin typeface="+mn-ea"/>
            </a:endParaRPr>
          </a:p>
        </p:txBody>
      </p:sp>
      <mc:AlternateContent xmlns:mc="http://schemas.openxmlformats.org/markup-compatibility/2006" xmlns:a14="http://schemas.microsoft.com/office/drawing/2010/main">
        <mc:Choice Requires="a14">
          <p:sp>
            <p:nvSpPr>
              <p:cNvPr id="26" name="矩形 25"/>
              <p:cNvSpPr/>
              <p:nvPr/>
            </p:nvSpPr>
            <p:spPr>
              <a:xfrm>
                <a:off x="6296619" y="3718354"/>
                <a:ext cx="2315252" cy="762901"/>
              </a:xfrm>
              <a:prstGeom prst="rect">
                <a:avLst/>
              </a:prstGeom>
            </p:spPr>
            <p:txBody>
              <a:bodyPr wrap="square">
                <a:spAutoFit/>
              </a:bodyPr>
              <a:lstStyle/>
              <a:p>
                <a:r>
                  <a:rPr lang="zh-CN" altLang="en-US" sz="1800" b="1" dirty="0">
                    <a:latin typeface="楷体" panose="02010609060101010101" pitchFamily="49" charset="-122"/>
                    <a:ea typeface="楷体" panose="02010609060101010101" pitchFamily="49" charset="-122"/>
                  </a:rPr>
                  <a:t>答：每天的睡眠时间约占一天的</a:t>
                </a:r>
                <a14:m>
                  <m:oMath xmlns:m="http://schemas.openxmlformats.org/officeDocument/2006/math">
                    <m:f>
                      <m:fPr>
                        <m:ctrlPr>
                          <a:rPr lang="en-US" altLang="zh-CN" sz="1800" b="1" i="1">
                            <a:solidFill>
                              <a:srgbClr val="FF0000"/>
                            </a:solidFill>
                            <a:latin typeface="Cambria Math" panose="02040503050406030204" pitchFamily="18" charset="0"/>
                          </a:rPr>
                        </m:ctrlPr>
                      </m:fPr>
                      <m:num>
                        <m:r>
                          <a:rPr lang="en-US" altLang="zh-CN" sz="1800" b="1" i="1">
                            <a:solidFill>
                              <a:srgbClr val="FF0000"/>
                            </a:solidFill>
                            <a:latin typeface="Cambria Math" panose="02040503050406030204" pitchFamily="18" charset="0"/>
                          </a:rPr>
                          <m:t>𝟑</m:t>
                        </m:r>
                      </m:num>
                      <m:den>
                        <m:r>
                          <a:rPr lang="en-US" altLang="zh-CN" sz="1800" b="1" i="1">
                            <a:solidFill>
                              <a:srgbClr val="FF0000"/>
                            </a:solidFill>
                            <a:latin typeface="Cambria Math" panose="02040503050406030204" pitchFamily="18" charset="0"/>
                          </a:rPr>
                          <m:t>𝟖</m:t>
                        </m:r>
                      </m:den>
                    </m:f>
                  </m:oMath>
                </a14:m>
                <a:r>
                  <a:rPr lang="zh-CN" altLang="en-US" sz="1800" b="1" dirty="0">
                    <a:latin typeface="楷体" panose="02010609060101010101" pitchFamily="49" charset="-122"/>
                    <a:ea typeface="楷体" panose="02010609060101010101" pitchFamily="49" charset="-122"/>
                  </a:rPr>
                  <a:t>。</a:t>
                </a:r>
              </a:p>
            </p:txBody>
          </p:sp>
        </mc:Choice>
        <mc:Fallback xmlns="">
          <p:sp>
            <p:nvSpPr>
              <p:cNvPr id="26" name="矩形 25"/>
              <p:cNvSpPr>
                <a:spLocks noRot="1" noChangeAspect="1" noMove="1" noResize="1" noEditPoints="1" noAdjustHandles="1" noChangeArrowheads="1" noChangeShapeType="1" noTextEdit="1"/>
              </p:cNvSpPr>
              <p:nvPr/>
            </p:nvSpPr>
            <p:spPr>
              <a:xfrm>
                <a:off x="6296619" y="3718354"/>
                <a:ext cx="2315252" cy="762901"/>
              </a:xfrm>
              <a:prstGeom prst="rect">
                <a:avLst/>
              </a:prstGeom>
              <a:blipFill rotWithShape="1">
                <a:blip r:embed="rId14"/>
                <a:stretch>
                  <a:fillRect l="-2368" t="-4000" b="-2400"/>
                </a:stretch>
              </a:blipFill>
            </p:spPr>
            <p:txBody>
              <a:bodyPr/>
              <a:lstStyle/>
              <a:p>
                <a:r>
                  <a:rPr lang="zh-CN" altLang="en-US">
                    <a:noFill/>
                  </a:rPr>
                  <a:t> </a:t>
                </a:r>
                <a:endParaRPr lang="zh-CN" altLang="en-US">
                  <a:noFill/>
                </a:endParaRPr>
              </a:p>
            </p:txBody>
          </p:sp>
        </mc:Fallback>
      </mc:AlternateContent>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up)">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500"/>
                            </p:stCondLst>
                            <p:childTnLst>
                              <p:par>
                                <p:cTn id="32" presetID="22" presetClass="entr" presetSubtype="4"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down)">
                                      <p:cBhvr>
                                        <p:cTn id="34" dur="500"/>
                                        <p:tgtEl>
                                          <p:spTgt spid="25"/>
                                        </p:tgtEl>
                                      </p:cBhvr>
                                    </p:animEffect>
                                  </p:childTnLst>
                                </p:cTn>
                              </p:par>
                            </p:childTnLst>
                          </p:cTn>
                        </p:par>
                        <p:par>
                          <p:cTn id="35" fill="hold">
                            <p:stCondLst>
                              <p:cond delay="1000"/>
                            </p:stCondLst>
                            <p:childTnLst>
                              <p:par>
                                <p:cTn id="36" presetID="22" presetClass="entr" presetSubtype="4"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down)">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P spid="21" grpId="0"/>
      <p:bldP spid="24"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1580" y="3966939"/>
            <a:ext cx="7560840" cy="830997"/>
          </a:xfrm>
          <a:prstGeom prst="rect">
            <a:avLst/>
          </a:prstGeom>
          <a:noFill/>
        </p:spPr>
        <p:txBody>
          <a:bodyPr wrap="square">
            <a:spAutoFit/>
          </a:bodyPr>
          <a:lstStyle/>
          <a:p>
            <a:r>
              <a:rPr lang="zh-CN" altLang="en-US" sz="2400" b="1" dirty="0">
                <a:solidFill>
                  <a:schemeClr val="tx1"/>
                </a:solidFill>
                <a:latin typeface="楷体" panose="02010609060101010101" pitchFamily="49" charset="-122"/>
                <a:ea typeface="楷体" panose="02010609060101010101" pitchFamily="49" charset="-122"/>
              </a:rPr>
              <a:t>答：淘气喝的果汁和水一样多</a:t>
            </a:r>
            <a:r>
              <a:rPr lang="en-US" altLang="zh-CN" sz="2400" b="1" dirty="0">
                <a:solidFill>
                  <a:schemeClr val="tx1"/>
                </a:solidFill>
                <a:latin typeface="楷体" panose="02010609060101010101" pitchFamily="49" charset="-122"/>
                <a:ea typeface="楷体" panose="02010609060101010101" pitchFamily="49" charset="-122"/>
              </a:rPr>
              <a:t>,</a:t>
            </a:r>
            <a:r>
              <a:rPr lang="zh-CN" altLang="en-US" sz="2400" b="1" dirty="0">
                <a:solidFill>
                  <a:schemeClr val="tx1"/>
                </a:solidFill>
                <a:latin typeface="楷体" panose="02010609060101010101" pitchFamily="49" charset="-122"/>
                <a:ea typeface="楷体" panose="02010609060101010101" pitchFamily="49" charset="-122"/>
              </a:rPr>
              <a:t>因为淘气喝的果汁是</a:t>
            </a:r>
            <a:r>
              <a:rPr lang="en-US" altLang="zh-CN" sz="2400" b="1" dirty="0">
                <a:solidFill>
                  <a:schemeClr val="tx1"/>
                </a:solidFill>
                <a:latin typeface="楷体" panose="02010609060101010101" pitchFamily="49" charset="-122"/>
                <a:ea typeface="楷体" panose="02010609060101010101" pitchFamily="49" charset="-122"/>
              </a:rPr>
              <a:t>1</a:t>
            </a:r>
            <a:r>
              <a:rPr lang="zh-CN" altLang="en-US" sz="2400" b="1" dirty="0">
                <a:solidFill>
                  <a:schemeClr val="tx1"/>
                </a:solidFill>
                <a:latin typeface="楷体" panose="02010609060101010101" pitchFamily="49" charset="-122"/>
                <a:ea typeface="楷体" panose="02010609060101010101" pitchFamily="49" charset="-122"/>
              </a:rPr>
              <a:t>瓶</a:t>
            </a:r>
            <a:r>
              <a:rPr lang="en-US" altLang="zh-CN" sz="2400" b="1" dirty="0">
                <a:solidFill>
                  <a:schemeClr val="tx1"/>
                </a:solidFill>
                <a:latin typeface="楷体" panose="02010609060101010101" pitchFamily="49" charset="-122"/>
                <a:ea typeface="楷体" panose="02010609060101010101" pitchFamily="49" charset="-122"/>
              </a:rPr>
              <a:t>,</a:t>
            </a:r>
            <a:r>
              <a:rPr lang="zh-CN" altLang="en-US" sz="2400" b="1" dirty="0">
                <a:solidFill>
                  <a:schemeClr val="tx1"/>
                </a:solidFill>
                <a:latin typeface="楷体" panose="02010609060101010101" pitchFamily="49" charset="-122"/>
                <a:ea typeface="楷体" panose="02010609060101010101" pitchFamily="49" charset="-122"/>
              </a:rPr>
              <a:t>喝的水的总量也是</a:t>
            </a:r>
            <a:r>
              <a:rPr lang="en-US" altLang="zh-CN" sz="2400" b="1" dirty="0">
                <a:solidFill>
                  <a:schemeClr val="tx1"/>
                </a:solidFill>
                <a:latin typeface="楷体" panose="02010609060101010101" pitchFamily="49" charset="-122"/>
                <a:ea typeface="楷体" panose="02010609060101010101" pitchFamily="49" charset="-122"/>
              </a:rPr>
              <a:t>1</a:t>
            </a:r>
            <a:r>
              <a:rPr lang="zh-CN" altLang="en-US" sz="2400" b="1" dirty="0">
                <a:solidFill>
                  <a:schemeClr val="tx1"/>
                </a:solidFill>
                <a:latin typeface="楷体" panose="02010609060101010101" pitchFamily="49" charset="-122"/>
                <a:ea typeface="楷体" panose="02010609060101010101" pitchFamily="49" charset="-122"/>
              </a:rPr>
              <a:t>瓶。</a:t>
            </a:r>
          </a:p>
        </p:txBody>
      </p:sp>
      <mc:AlternateContent xmlns:mc="http://schemas.openxmlformats.org/markup-compatibility/2006">
        <mc:Choice xmlns:a14="http://schemas.microsoft.com/office/drawing/2010/main" Requires="a14">
          <p:sp>
            <p:nvSpPr>
              <p:cNvPr id="4" name="矩形 3"/>
              <p:cNvSpPr/>
              <p:nvPr/>
            </p:nvSpPr>
            <p:spPr>
              <a:xfrm>
                <a:off x="467544" y="267494"/>
                <a:ext cx="8064896" cy="2000163"/>
              </a:xfrm>
              <a:prstGeom prst="rect">
                <a:avLst/>
              </a:prstGeom>
            </p:spPr>
            <p:txBody>
              <a:bodyPr wrap="square">
                <a:spAutoFit/>
              </a:bodyPr>
              <a:lstStyle/>
              <a:p>
                <a:r>
                  <a:rPr lang="en-US" altLang="zh-CN" sz="2400" b="1" dirty="0">
                    <a:solidFill>
                      <a:schemeClr val="tx1"/>
                    </a:solidFill>
                    <a:latin typeface="楷体" panose="02010609060101010101" pitchFamily="49" charset="-122"/>
                    <a:ea typeface="楷体" panose="02010609060101010101" pitchFamily="49" charset="-122"/>
                    <a:cs typeface="Times New Roman" panose="02020603050405020304" pitchFamily="18" charset="0"/>
                  </a:rPr>
                  <a:t>4.</a:t>
                </a:r>
                <a:r>
                  <a:rPr lang="zh-CN" altLang="zh-CN" sz="2400" b="1" dirty="0">
                    <a:solidFill>
                      <a:schemeClr val="tx1"/>
                    </a:solidFill>
                    <a:latin typeface="楷体" panose="02010609060101010101" pitchFamily="49" charset="-122"/>
                    <a:ea typeface="楷体" panose="02010609060101010101" pitchFamily="49" charset="-122"/>
                    <a:cs typeface="Times New Roman" panose="02020603050405020304" pitchFamily="18" charset="0"/>
                  </a:rPr>
                  <a:t>一瓶果汁</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淘气分四次喝完。第一次喝了这瓶果汁的</a:t>
                </a:r>
                <a14:m>
                  <m:oMath xmlns:m="http://schemas.openxmlformats.org/officeDocument/2006/math">
                    <m:f>
                      <m:fPr>
                        <m:ctrlPr>
                          <a:rPr lang="zh-CN" altLang="zh-CN" sz="2400" b="1" i="1">
                            <a:solidFill>
                              <a:schemeClr val="tx1"/>
                            </a:solidFill>
                            <a:effectLst/>
                            <a:latin typeface="Cambria Math" panose="02040503050406030204" pitchFamily="18" charset="0"/>
                            <a:ea typeface="Cambria Math" panose="02040503050406030204" pitchFamily="18" charset="0"/>
                          </a:rPr>
                        </m:ctrlPr>
                      </m:fPr>
                      <m:num>
                        <m:r>
                          <a:rPr lang="en-US" altLang="zh-CN" sz="3200" b="1" i="1">
                            <a:solidFill>
                              <a:schemeClr val="tx1"/>
                            </a:solidFill>
                            <a:effectLst/>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3200" b="1" i="1">
                            <a:solidFill>
                              <a:schemeClr val="tx1"/>
                            </a:solidFill>
                            <a:effectLst/>
                            <a:latin typeface="Cambria Math" panose="02040503050406030204" pitchFamily="18" charset="0"/>
                            <a:ea typeface="方正书宋_GBK" panose="03000509000000000000" pitchFamily="65" charset="-122"/>
                            <a:cs typeface="Times New Roman" panose="02020603050405020304" pitchFamily="18" charset="0"/>
                          </a:rPr>
                          <m:t>𝟔</m:t>
                        </m:r>
                      </m:den>
                    </m:f>
                  </m:oMath>
                </a14:m>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然后加满水</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第二次喝了一瓶的</a:t>
                </a:r>
                <a14:m>
                  <m:oMath xmlns:m="http://schemas.openxmlformats.org/officeDocument/2006/math">
                    <m:f>
                      <m:fPr>
                        <m:ctrlPr>
                          <a:rPr lang="zh-CN" altLang="zh-CN" sz="2400" b="1" i="1">
                            <a:solidFill>
                              <a:schemeClr val="tx1"/>
                            </a:solidFill>
                            <a:effectLst/>
                            <a:latin typeface="Cambria Math" panose="02040503050406030204" pitchFamily="18" charset="0"/>
                            <a:ea typeface="Cambria Math" panose="02040503050406030204" pitchFamily="18" charset="0"/>
                          </a:rPr>
                        </m:ctrlPr>
                      </m:fPr>
                      <m:num>
                        <m:r>
                          <a:rPr lang="en-US" altLang="zh-CN" sz="3200" b="1" i="1">
                            <a:solidFill>
                              <a:schemeClr val="tx1"/>
                            </a:solidFill>
                            <a:effectLst/>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3200" b="1" i="1">
                            <a:solidFill>
                              <a:schemeClr val="tx1"/>
                            </a:solidFill>
                            <a:effectLst/>
                            <a:latin typeface="Cambria Math" panose="02040503050406030204" pitchFamily="18" charset="0"/>
                            <a:ea typeface="方正书宋_GBK" panose="03000509000000000000" pitchFamily="65" charset="-122"/>
                            <a:cs typeface="Times New Roman" panose="02020603050405020304" pitchFamily="18" charset="0"/>
                          </a:rPr>
                          <m:t>𝟑</m:t>
                        </m:r>
                      </m:den>
                    </m:f>
                  </m:oMath>
                </a14:m>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然后再加满水</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第三次喝了半瓶</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又加满水</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第四次一饮而尽。淘气喝的果汁多还是水多</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你是怎么想的</a:t>
                </a:r>
                <a:r>
                  <a:rPr lang="en-US" altLang="zh-CN" sz="2400" b="1" dirty="0">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a:t>
                </a:r>
                <a:endParaRPr lang="zh-CN" altLang="en-US" sz="2400" b="1" dirty="0">
                  <a:solidFill>
                    <a:schemeClr val="tx1"/>
                  </a:solidFill>
                  <a:latin typeface="楷体" panose="02010609060101010101" pitchFamily="49" charset="-122"/>
                  <a:ea typeface="楷体" panose="02010609060101010101" pitchFamily="49" charset="-122"/>
                </a:endParaRPr>
              </a:p>
            </p:txBody>
          </p:sp>
        </mc:Choice>
        <mc:Fallback>
          <p:sp>
            <p:nvSpPr>
              <p:cNvPr id="4" name="矩形 3"/>
              <p:cNvSpPr>
                <a:spLocks noRot="1" noChangeAspect="1" noMove="1" noResize="1" noEditPoints="1" noAdjustHandles="1" noChangeArrowheads="1" noChangeShapeType="1" noTextEdit="1"/>
              </p:cNvSpPr>
              <p:nvPr/>
            </p:nvSpPr>
            <p:spPr>
              <a:xfrm>
                <a:off x="467544" y="267494"/>
                <a:ext cx="8064896" cy="2000163"/>
              </a:xfrm>
              <a:prstGeom prst="rect">
                <a:avLst/>
              </a:prstGeom>
              <a:blipFill>
                <a:blip r:embed="rId2"/>
                <a:stretch>
                  <a:fillRect l="-1209" r="-605" b="-6098"/>
                </a:stretch>
              </a:blipFill>
            </p:spPr>
            <p:txBody>
              <a:bodyPr/>
              <a:lstStyle/>
              <a:p>
                <a:r>
                  <a:rPr lang="zh-CN" altLang="en-US">
                    <a:noFill/>
                  </a:rPr>
                  <a:t> </a:t>
                </a:r>
              </a:p>
            </p:txBody>
          </p:sp>
        </mc:Fallback>
      </mc:AlternateContent>
      <p:sp>
        <p:nvSpPr>
          <p:cNvPr id="5" name="矩形 4"/>
          <p:cNvSpPr/>
          <p:nvPr/>
        </p:nvSpPr>
        <p:spPr>
          <a:xfrm>
            <a:off x="624118" y="2215961"/>
            <a:ext cx="2960703" cy="1829603"/>
          </a:xfrm>
          <a:prstGeom prst="rect">
            <a:avLst/>
          </a:prstGeom>
          <a:noFill/>
        </p:spPr>
        <p:txBody>
          <a:bodyPr wrap="square">
            <a:spAutoFit/>
          </a:bodyPr>
          <a:lstStyle/>
          <a:p>
            <a:pPr indent="266700" fontAlgn="auto">
              <a:lnSpc>
                <a:spcPct val="120000"/>
              </a:lnSpc>
              <a:spcAft>
                <a:spcPts val="0"/>
              </a:spcAft>
            </a:pPr>
            <a:r>
              <a:rPr lang="zh-CN" altLang="en-US" sz="2400" b="1" dirty="0">
                <a:solidFill>
                  <a:srgbClr val="0000FF"/>
                </a:solidFill>
                <a:latin typeface="NEU-BZ-S92"/>
                <a:ea typeface="方正楷体_GBK" panose="03000509000000000000" pitchFamily="65" charset="-122"/>
                <a:cs typeface="Times New Roman" panose="02020603050405020304" pitchFamily="18" charset="0"/>
              </a:rPr>
              <a:t>喝了多少果汁：</a:t>
            </a:r>
            <a:endParaRPr lang="en-US" altLang="zh-CN" sz="2400" b="1" dirty="0">
              <a:solidFill>
                <a:srgbClr val="0000FF"/>
              </a:solidFill>
              <a:latin typeface="NEU-BZ-S92"/>
              <a:ea typeface="方正楷体_GBK" panose="03000509000000000000" pitchFamily="65" charset="-122"/>
              <a:cs typeface="Times New Roman" panose="02020603050405020304" pitchFamily="18" charset="0"/>
            </a:endParaRPr>
          </a:p>
          <a:p>
            <a:pPr indent="266700" fontAlgn="auto">
              <a:lnSpc>
                <a:spcPct val="120000"/>
              </a:lnSpc>
              <a:spcAft>
                <a:spcPts val="0"/>
              </a:spcAft>
            </a:pPr>
            <a:r>
              <a:rPr lang="zh-CN" altLang="zh-CN" sz="2400" b="1" dirty="0">
                <a:latin typeface="NEU-BZ-S92"/>
                <a:ea typeface="方正楷体_GBK" panose="03000509000000000000" pitchFamily="65" charset="-122"/>
                <a:cs typeface="Times New Roman" panose="02020603050405020304" pitchFamily="18" charset="0"/>
              </a:rPr>
              <a:t>因为</a:t>
            </a:r>
            <a:r>
              <a:rPr lang="zh-CN" altLang="zh-CN" sz="2400" b="1" dirty="0">
                <a:solidFill>
                  <a:srgbClr val="FF0000"/>
                </a:solidFill>
                <a:latin typeface="NEU-BZ-S92"/>
                <a:ea typeface="方正楷体_GBK" panose="03000509000000000000" pitchFamily="65" charset="-122"/>
                <a:cs typeface="Times New Roman" panose="02020603050405020304" pitchFamily="18" charset="0"/>
              </a:rPr>
              <a:t>第四次一饮而尽</a:t>
            </a:r>
            <a:r>
              <a:rPr lang="en-US" altLang="zh-CN" sz="2400" b="1" dirty="0">
                <a:effectLst/>
                <a:latin typeface="方正楷体_GBK" panose="03000509000000000000" pitchFamily="65" charset="-122"/>
                <a:ea typeface="方正书宋_GBK" panose="03000509000000000000" pitchFamily="65" charset="-122"/>
                <a:cs typeface="Times New Roman" panose="02020603050405020304" pitchFamily="18" charset="0"/>
              </a:rPr>
              <a:t>,</a:t>
            </a:r>
            <a:r>
              <a:rPr lang="zh-CN" altLang="zh-CN" sz="2400" b="1" dirty="0">
                <a:effectLst/>
                <a:latin typeface="NEU-BZ-S92"/>
                <a:ea typeface="方正楷体_GBK" panose="03000509000000000000" pitchFamily="65" charset="-122"/>
                <a:cs typeface="Times New Roman" panose="02020603050405020304" pitchFamily="18" charset="0"/>
              </a:rPr>
              <a:t>所以从整体考虑</a:t>
            </a:r>
            <a:r>
              <a:rPr lang="zh-CN" altLang="en-US" sz="2400" b="1" dirty="0">
                <a:solidFill>
                  <a:srgbClr val="FF0000"/>
                </a:solidFill>
                <a:latin typeface="NEU-BZ-S92"/>
                <a:ea typeface="方正楷体_GBK" panose="03000509000000000000" pitchFamily="65" charset="-122"/>
                <a:cs typeface="Times New Roman" panose="02020603050405020304" pitchFamily="18" charset="0"/>
              </a:rPr>
              <a:t>最终</a:t>
            </a:r>
            <a:r>
              <a:rPr lang="zh-CN" altLang="zh-CN" sz="2400" b="1" dirty="0">
                <a:solidFill>
                  <a:srgbClr val="FF0000"/>
                </a:solidFill>
                <a:effectLst/>
                <a:latin typeface="NEU-BZ-S92"/>
                <a:ea typeface="方正楷体_GBK" panose="03000509000000000000" pitchFamily="65" charset="-122"/>
                <a:cs typeface="Times New Roman" panose="02020603050405020304" pitchFamily="18" charset="0"/>
              </a:rPr>
              <a:t>喝掉了</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en-US" sz="2400" b="1" dirty="0">
                <a:solidFill>
                  <a:srgbClr val="FF0000"/>
                </a:solidFill>
                <a:latin typeface="NEU-BZ-S92"/>
                <a:ea typeface="方正楷体_GBK" panose="03000509000000000000" pitchFamily="65" charset="-122"/>
                <a:cs typeface="Times New Roman" panose="02020603050405020304" pitchFamily="18" charset="0"/>
              </a:rPr>
              <a:t>瓶</a:t>
            </a:r>
            <a:r>
              <a:rPr lang="zh-CN" altLang="zh-CN" sz="2400" b="1" dirty="0">
                <a:solidFill>
                  <a:srgbClr val="FF0000"/>
                </a:solidFill>
                <a:effectLst/>
                <a:latin typeface="NEU-BZ-S92"/>
                <a:ea typeface="方正楷体_GBK" panose="03000509000000000000" pitchFamily="65" charset="-122"/>
                <a:cs typeface="Times New Roman" panose="02020603050405020304" pitchFamily="18" charset="0"/>
              </a:rPr>
              <a:t>果汁</a:t>
            </a:r>
            <a:r>
              <a:rPr lang="zh-CN" altLang="zh-CN" sz="2400" b="1" dirty="0">
                <a:effectLst/>
                <a:latin typeface="NEU-BZ-S92"/>
                <a:ea typeface="方正楷体_GBK" panose="03000509000000000000" pitchFamily="65" charset="-122"/>
                <a:cs typeface="Times New Roman" panose="02020603050405020304" pitchFamily="18" charset="0"/>
              </a:rPr>
              <a:t>。</a:t>
            </a:r>
            <a:endParaRPr lang="zh-CN" altLang="zh-CN" sz="2400" b="1" dirty="0">
              <a:effectLst/>
              <a:latin typeface="NEU-BZ-S92"/>
              <a:ea typeface="方正书宋_GBK" panose="03000509000000000000" pitchFamily="65"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 name="矩形 5"/>
              <p:cNvSpPr/>
              <p:nvPr/>
            </p:nvSpPr>
            <p:spPr>
              <a:xfrm>
                <a:off x="3594693" y="1923678"/>
                <a:ext cx="5163642" cy="2062103"/>
              </a:xfrm>
              <a:prstGeom prst="rect">
                <a:avLst/>
              </a:prstGeom>
              <a:noFill/>
            </p:spPr>
            <p:txBody>
              <a:bodyPr wrap="square">
                <a:spAutoFit/>
              </a:bodyPr>
              <a:lstStyle/>
              <a:p>
                <a:pPr indent="266700">
                  <a:spcAft>
                    <a:spcPts val="0"/>
                  </a:spcAft>
                </a:pPr>
                <a:r>
                  <a:rPr lang="zh-CN" altLang="zh-CN" sz="2400" b="1" dirty="0">
                    <a:solidFill>
                      <a:srgbClr val="0000FF"/>
                    </a:solidFill>
                    <a:latin typeface="楷体" panose="02010609060101010101" pitchFamily="49" charset="-122"/>
                    <a:ea typeface="楷体" panose="02010609060101010101" pitchFamily="49" charset="-122"/>
                    <a:cs typeface="Times New Roman" panose="02020603050405020304" pitchFamily="18" charset="0"/>
                  </a:rPr>
                  <a:t>喝了多少水</a:t>
                </a:r>
                <a:r>
                  <a:rPr lang="zh-CN" altLang="en-US" sz="2400" b="1" dirty="0">
                    <a:solidFill>
                      <a:srgbClr val="0000FF"/>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sz="2400" b="1" dirty="0">
                  <a:solidFill>
                    <a:srgbClr val="0000FF"/>
                  </a:solidFill>
                  <a:latin typeface="楷体" panose="02010609060101010101" pitchFamily="49" charset="-122"/>
                  <a:ea typeface="楷体" panose="02010609060101010101" pitchFamily="49" charset="-122"/>
                  <a:cs typeface="Times New Roman" panose="02020603050405020304" pitchFamily="18" charset="0"/>
                </a:endParaRPr>
              </a:p>
              <a:p>
                <a:pPr indent="266700">
                  <a:spcAft>
                    <a:spcPts val="0"/>
                  </a:spcAft>
                </a:pPr>
                <a:r>
                  <a:rPr lang="zh-CN"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第一次喝了果汁的</a:t>
                </a:r>
                <a14:m>
                  <m:oMath xmlns:m="http://schemas.openxmlformats.org/officeDocument/2006/math">
                    <m:f>
                      <m:fPr>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00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000000"/>
                            </a:solidFill>
                            <a:latin typeface="Cambria Math" panose="02040503050406030204" pitchFamily="18" charset="0"/>
                            <a:ea typeface="方正书宋_GBK" panose="03000509000000000000" pitchFamily="65" charset="-122"/>
                            <a:cs typeface="Times New Roman" panose="02020603050405020304" pitchFamily="18" charset="0"/>
                          </a:rPr>
                          <m:t>𝟔</m:t>
                        </m:r>
                      </m:den>
                    </m:f>
                  </m:oMath>
                </a14:m>
                <a:r>
                  <a:rPr lang="zh-CN"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加满水</a:t>
                </a:r>
                <a:r>
                  <a:rPr lang="en-US"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即</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第一次加水</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14:m>
                  <m:oMath xmlns:m="http://schemas.openxmlformats.org/officeDocument/2006/math">
                    <m:f>
                      <m:fPr>
                        <m:ctrlPr>
                          <a:rPr lang="zh-CN" altLang="zh-CN" sz="24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𝟔</m:t>
                        </m:r>
                      </m:den>
                    </m:f>
                  </m:oMath>
                </a14:m>
                <a:r>
                  <a:rPr lang="zh-CN" altLang="en-US"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；同理，</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第二次</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14:m>
                  <m:oMath xmlns:m="http://schemas.openxmlformats.org/officeDocument/2006/math">
                    <m:f>
                      <m:fPr>
                        <m:ctrlPr>
                          <a:rPr lang="zh-CN" altLang="zh-CN" sz="24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𝟑</m:t>
                        </m:r>
                      </m:den>
                    </m:f>
                  </m:oMath>
                </a14:m>
                <a:r>
                  <a:rPr lang="en-US" altLang="zh-CN"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第三次</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14:m>
                  <m:oMath xmlns:m="http://schemas.openxmlformats.org/officeDocument/2006/math">
                    <m:f>
                      <m:fPr>
                        <m:ctrlPr>
                          <a:rPr lang="zh-CN" altLang="zh-CN" sz="24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𝟐</m:t>
                        </m:r>
                      </m:den>
                    </m:f>
                  </m:oMath>
                </a14:m>
                <a:r>
                  <a:rPr lang="zh-CN" altLang="en-US" sz="24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喝掉的</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水</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的</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总量是</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 </a:t>
                </a:r>
                <a14:m>
                  <m:oMath xmlns:m="http://schemas.openxmlformats.org/officeDocument/2006/math">
                    <m:f>
                      <m:fPr>
                        <m:ctrlPr>
                          <a:rPr lang="zh-CN" altLang="zh-CN" sz="24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𝟔</m:t>
                        </m:r>
                      </m:den>
                    </m:f>
                  </m:oMath>
                </a14:m>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14:m>
                  <m:oMath xmlns:m="http://schemas.openxmlformats.org/officeDocument/2006/math">
                    <m:f>
                      <m:fPr>
                        <m:ctrlPr>
                          <a:rPr lang="zh-CN" altLang="zh-CN" sz="24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𝟑</m:t>
                        </m:r>
                      </m:den>
                    </m:f>
                  </m:oMath>
                </a14:m>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14:m>
                  <m:oMath xmlns:m="http://schemas.openxmlformats.org/officeDocument/2006/math">
                    <m:f>
                      <m:fPr>
                        <m:ctrlPr>
                          <a:rPr lang="zh-CN" altLang="zh-CN" sz="2400" b="1" i="1">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𝟏</m:t>
                        </m:r>
                      </m:num>
                      <m:den>
                        <m:r>
                          <a:rPr lang="en-US" altLang="zh-CN" sz="2400" b="1" i="1">
                            <a:solidFill>
                              <a:srgbClr val="FF0000"/>
                            </a:solidFill>
                            <a:latin typeface="Cambria Math" panose="02040503050406030204" pitchFamily="18" charset="0"/>
                            <a:ea typeface="方正书宋_GBK" panose="03000509000000000000" pitchFamily="65" charset="-122"/>
                            <a:cs typeface="Times New Roman" panose="02020603050405020304" pitchFamily="18" charset="0"/>
                          </a:rPr>
                          <m:t>𝟐</m:t>
                        </m:r>
                      </m:den>
                    </m:f>
                  </m:oMath>
                </a14:m>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endPar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594693" y="1923678"/>
                <a:ext cx="5163642" cy="2062103"/>
              </a:xfrm>
              <a:prstGeom prst="rect">
                <a:avLst/>
              </a:prstGeom>
              <a:blipFill>
                <a:blip r:embed="rId3"/>
                <a:stretch>
                  <a:fillRect l="-1889" t="-2367" b="-888"/>
                </a:stretch>
              </a:blipFill>
            </p:spPr>
            <p:txBody>
              <a:bodyPr/>
              <a:lstStyle/>
              <a:p>
                <a:r>
                  <a:rPr lang="zh-CN" altLang="en-US">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6"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stretch>
            <a:fillRect/>
          </a:stretch>
        </p:blipFill>
        <p:spPr>
          <a:xfrm>
            <a:off x="683568" y="1751774"/>
            <a:ext cx="7500895" cy="2620176"/>
          </a:xfrm>
          <a:prstGeom prst="rect">
            <a:avLst/>
          </a:prstGeom>
        </p:spPr>
      </p:pic>
      <p:sp>
        <p:nvSpPr>
          <p:cNvPr id="11" name="矩形 10"/>
          <p:cNvSpPr/>
          <p:nvPr/>
        </p:nvSpPr>
        <p:spPr>
          <a:xfrm>
            <a:off x="1067154" y="1881621"/>
            <a:ext cx="6961230" cy="2285241"/>
          </a:xfrm>
          <a:prstGeom prst="rect">
            <a:avLst/>
          </a:prstGeom>
        </p:spPr>
        <p:txBody>
          <a:bodyPr wrap="square" lIns="68580" tIns="34290" rIns="68580" bIns="34290">
            <a:spAutoFit/>
          </a:bodyPr>
          <a:lstStyle/>
          <a:p>
            <a:r>
              <a:rPr lang="zh-CN" altLang="en-US" sz="2400" b="1" dirty="0">
                <a:latin typeface="楷体" panose="02010609060101010101" pitchFamily="49" charset="-122"/>
                <a:ea typeface="楷体" panose="02010609060101010101" pitchFamily="49" charset="-122"/>
              </a:rPr>
              <a:t>分数相加减混合运算</a:t>
            </a:r>
            <a:endParaRPr lang="en-US" altLang="zh-CN" sz="2400" b="1" dirty="0">
              <a:latin typeface="楷体" panose="02010609060101010101" pitchFamily="49" charset="-122"/>
              <a:ea typeface="楷体" panose="02010609060101010101" pitchFamily="49" charset="-122"/>
            </a:endParaRPr>
          </a:p>
          <a:p>
            <a:r>
              <a:rPr lang="en-US" altLang="zh-CN" sz="2400" b="1" dirty="0">
                <a:solidFill>
                  <a:srgbClr val="009900"/>
                </a:solidFill>
                <a:latin typeface="楷体" panose="02010609060101010101" pitchFamily="49" charset="-122"/>
                <a:ea typeface="楷体" panose="02010609060101010101" pitchFamily="49" charset="-122"/>
              </a:rPr>
              <a:t>1.</a:t>
            </a:r>
            <a:r>
              <a:rPr lang="zh-CN" altLang="en-US" sz="2400" b="1" dirty="0">
                <a:solidFill>
                  <a:srgbClr val="FF0000"/>
                </a:solidFill>
                <a:latin typeface="楷体" panose="02010609060101010101" pitchFamily="49" charset="-122"/>
                <a:ea typeface="楷体" panose="02010609060101010101" pitchFamily="49" charset="-122"/>
              </a:rPr>
              <a:t>分数加减混合运算的运算顺序和整数加减混合运算的运算顺序相同</a:t>
            </a:r>
            <a:r>
              <a:rPr lang="en-US" altLang="zh-CN" sz="2400" b="1" dirty="0">
                <a:solidFill>
                  <a:srgbClr val="009900"/>
                </a:solidFill>
                <a:latin typeface="楷体" panose="02010609060101010101" pitchFamily="49" charset="-122"/>
                <a:ea typeface="楷体" panose="02010609060101010101" pitchFamily="49" charset="-122"/>
              </a:rPr>
              <a:t>,</a:t>
            </a:r>
            <a:r>
              <a:rPr lang="zh-CN" altLang="en-US" sz="2400" b="1" dirty="0">
                <a:solidFill>
                  <a:srgbClr val="009900"/>
                </a:solidFill>
                <a:latin typeface="楷体" panose="02010609060101010101" pitchFamily="49" charset="-122"/>
                <a:ea typeface="楷体" panose="02010609060101010101" pitchFamily="49" charset="-122"/>
              </a:rPr>
              <a:t>但为了计算简便</a:t>
            </a:r>
            <a:r>
              <a:rPr lang="en-US" altLang="zh-CN" sz="2400" b="1" dirty="0">
                <a:solidFill>
                  <a:srgbClr val="009900"/>
                </a:solidFill>
                <a:latin typeface="楷体" panose="02010609060101010101" pitchFamily="49" charset="-122"/>
                <a:ea typeface="楷体" panose="02010609060101010101" pitchFamily="49" charset="-122"/>
              </a:rPr>
              <a:t>,</a:t>
            </a:r>
            <a:r>
              <a:rPr lang="zh-CN" altLang="en-US" sz="2400" b="1" dirty="0">
                <a:solidFill>
                  <a:srgbClr val="009900"/>
                </a:solidFill>
                <a:latin typeface="楷体" panose="02010609060101010101" pitchFamily="49" charset="-122"/>
                <a:ea typeface="楷体" panose="02010609060101010101" pitchFamily="49" charset="-122"/>
              </a:rPr>
              <a:t>几个分数可以一次通分</a:t>
            </a:r>
            <a:r>
              <a:rPr lang="en-US" altLang="zh-CN" sz="2400" b="1" dirty="0">
                <a:solidFill>
                  <a:srgbClr val="009900"/>
                </a:solidFill>
                <a:latin typeface="楷体" panose="02010609060101010101" pitchFamily="49" charset="-122"/>
                <a:ea typeface="楷体" panose="02010609060101010101" pitchFamily="49" charset="-122"/>
              </a:rPr>
              <a:t>,</a:t>
            </a:r>
            <a:r>
              <a:rPr lang="zh-CN" altLang="en-US" sz="2400" b="1" dirty="0">
                <a:solidFill>
                  <a:srgbClr val="009900"/>
                </a:solidFill>
                <a:latin typeface="楷体" panose="02010609060101010101" pitchFamily="49" charset="-122"/>
                <a:ea typeface="楷体" panose="02010609060101010101" pitchFamily="49" charset="-122"/>
              </a:rPr>
              <a:t>然后按照顺序依次计算。</a:t>
            </a:r>
            <a:endParaRPr lang="en-US" altLang="zh-CN" sz="2400" b="1" dirty="0">
              <a:solidFill>
                <a:srgbClr val="009900"/>
              </a:solidFill>
              <a:latin typeface="楷体" panose="02010609060101010101" pitchFamily="49" charset="-122"/>
              <a:ea typeface="楷体" panose="02010609060101010101" pitchFamily="49" charset="-122"/>
            </a:endParaRPr>
          </a:p>
          <a:p>
            <a:r>
              <a:rPr lang="en-US" altLang="zh-CN" sz="2400" b="1" dirty="0">
                <a:solidFill>
                  <a:srgbClr val="009900"/>
                </a:solidFill>
                <a:latin typeface="楷体" panose="02010609060101010101" pitchFamily="49" charset="-122"/>
                <a:ea typeface="楷体" panose="02010609060101010101" pitchFamily="49" charset="-122"/>
              </a:rPr>
              <a:t>2.</a:t>
            </a:r>
            <a:r>
              <a:rPr lang="zh-CN" altLang="en-US" sz="2400" b="1" dirty="0">
                <a:solidFill>
                  <a:srgbClr val="009900"/>
                </a:solidFill>
                <a:latin typeface="楷体" panose="02010609060101010101" pitchFamily="49" charset="-122"/>
                <a:ea typeface="楷体" panose="02010609060101010101" pitchFamily="49" charset="-122"/>
              </a:rPr>
              <a:t>在计算时</a:t>
            </a:r>
            <a:r>
              <a:rPr lang="en-US" altLang="zh-CN" sz="2400" b="1" dirty="0">
                <a:solidFill>
                  <a:srgbClr val="009900"/>
                </a:solidFill>
                <a:latin typeface="楷体" panose="02010609060101010101" pitchFamily="49" charset="-122"/>
                <a:ea typeface="楷体" panose="02010609060101010101" pitchFamily="49" charset="-122"/>
              </a:rPr>
              <a:t>,</a:t>
            </a:r>
            <a:r>
              <a:rPr lang="zh-CN" altLang="en-US" sz="2400" b="1" dirty="0">
                <a:solidFill>
                  <a:srgbClr val="009900"/>
                </a:solidFill>
                <a:latin typeface="楷体" panose="02010609060101010101" pitchFamily="49" charset="-122"/>
                <a:ea typeface="楷体" panose="02010609060101010101" pitchFamily="49" charset="-122"/>
              </a:rPr>
              <a:t>注意运用</a:t>
            </a:r>
            <a:r>
              <a:rPr lang="zh-CN" altLang="en-US" sz="2400" b="1" dirty="0">
                <a:solidFill>
                  <a:srgbClr val="FF0000"/>
                </a:solidFill>
                <a:latin typeface="楷体" panose="02010609060101010101" pitchFamily="49" charset="-122"/>
                <a:ea typeface="楷体" panose="02010609060101010101" pitchFamily="49" charset="-122"/>
              </a:rPr>
              <a:t>加法交换律、结合律</a:t>
            </a:r>
            <a:r>
              <a:rPr lang="zh-CN" altLang="en-US" sz="2400" b="1" dirty="0">
                <a:solidFill>
                  <a:srgbClr val="009900"/>
                </a:solidFill>
                <a:latin typeface="楷体" panose="02010609060101010101" pitchFamily="49" charset="-122"/>
                <a:ea typeface="楷体" panose="02010609060101010101" pitchFamily="49" charset="-122"/>
              </a:rPr>
              <a:t>进行简算</a:t>
            </a:r>
            <a:r>
              <a:rPr lang="en-US" altLang="zh-CN" sz="2400" b="1" dirty="0">
                <a:solidFill>
                  <a:srgbClr val="009900"/>
                </a:solidFill>
                <a:latin typeface="楷体" panose="02010609060101010101" pitchFamily="49" charset="-122"/>
                <a:ea typeface="楷体" panose="02010609060101010101" pitchFamily="49" charset="-122"/>
              </a:rPr>
              <a:t>,</a:t>
            </a:r>
            <a:r>
              <a:rPr lang="zh-CN" altLang="en-US" sz="2400" b="1" dirty="0">
                <a:solidFill>
                  <a:srgbClr val="009900"/>
                </a:solidFill>
                <a:latin typeface="楷体" panose="02010609060101010101" pitchFamily="49" charset="-122"/>
                <a:ea typeface="楷体" panose="02010609060101010101" pitchFamily="49" charset="-122"/>
              </a:rPr>
              <a:t>也可根据</a:t>
            </a:r>
            <a:r>
              <a:rPr lang="zh-CN" altLang="en-US" sz="2400" b="1" dirty="0">
                <a:solidFill>
                  <a:srgbClr val="FF0000"/>
                </a:solidFill>
                <a:latin typeface="楷体" panose="02010609060101010101" pitchFamily="49" charset="-122"/>
                <a:ea typeface="楷体" panose="02010609060101010101" pitchFamily="49" charset="-122"/>
              </a:rPr>
              <a:t>减法的运算性质</a:t>
            </a:r>
            <a:r>
              <a:rPr lang="zh-CN" altLang="en-US" sz="2400" b="1" dirty="0">
                <a:solidFill>
                  <a:srgbClr val="009900"/>
                </a:solidFill>
                <a:latin typeface="楷体" panose="02010609060101010101" pitchFamily="49" charset="-122"/>
                <a:ea typeface="楷体" panose="02010609060101010101" pitchFamily="49" charset="-122"/>
              </a:rPr>
              <a:t>进行简算。</a:t>
            </a:r>
          </a:p>
        </p:txBody>
      </p:sp>
      <p:sp>
        <p:nvSpPr>
          <p:cNvPr id="15" name="Rectangle 5"/>
          <p:cNvSpPr>
            <a:spLocks noChangeArrowheads="1"/>
          </p:cNvSpPr>
          <p:nvPr/>
        </p:nvSpPr>
        <p:spPr bwMode="auto">
          <a:xfrm>
            <a:off x="783813" y="1059582"/>
            <a:ext cx="5165517" cy="500137"/>
          </a:xfrm>
          <a:prstGeom prst="rect">
            <a:avLst/>
          </a:prstGeom>
          <a:noFill/>
          <a:effectLst>
            <a:softEdge rad="0"/>
          </a:effectLst>
        </p:spPr>
        <p:txBody>
          <a:bodyPr wrap="none" lIns="68580" tIns="34290" rIns="68580" bIns="34290" rtlCol="0">
            <a:spAutoFit/>
          </a:bodyPr>
          <a:lstStyle/>
          <a:p>
            <a:r>
              <a:rPr lang="zh-CN" altLang="zh-CN" sz="2800" b="1" dirty="0">
                <a:latin typeface="+mn-ea"/>
              </a:rPr>
              <a:t>这节课你们都学会了哪些知识？</a:t>
            </a:r>
            <a:endParaRPr lang="zh-CN" altLang="en-US" sz="2800" b="1" dirty="0">
              <a:latin typeface="+mn-ea"/>
            </a:endParaRPr>
          </a:p>
        </p:txBody>
      </p:sp>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193" y="492071"/>
            <a:ext cx="366860" cy="456339"/>
          </a:xfrm>
          <a:prstGeom prst="rect">
            <a:avLst/>
          </a:prstGeom>
        </p:spPr>
      </p:pic>
      <p:sp>
        <p:nvSpPr>
          <p:cNvPr id="22"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课堂小结</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wipe(left)">
                                      <p:cBhvr>
                                        <p:cTn id="12" dur="500"/>
                                        <p:tgtEl>
                                          <p:spTgt spid="1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Effect transition="in" filter="wipe(left)">
                                      <p:cBhvr>
                                        <p:cTn id="17" dur="500"/>
                                        <p:tgtEl>
                                          <p:spTgt spid="1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animEffect transition="in" filter="wipe(left)">
                                      <p:cBhvr>
                                        <p:cTn id="2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193" y="494144"/>
            <a:ext cx="366861" cy="456339"/>
          </a:xfrm>
          <a:prstGeom prst="rect">
            <a:avLst/>
          </a:prstGeom>
        </p:spPr>
      </p:pic>
      <p:sp>
        <p:nvSpPr>
          <p:cNvPr id="16" name="文本框 14"/>
          <p:cNvSpPr txBox="1"/>
          <p:nvPr/>
        </p:nvSpPr>
        <p:spPr>
          <a:xfrm>
            <a:off x="611560" y="425882"/>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课后作业</a:t>
            </a:r>
          </a:p>
        </p:txBody>
      </p:sp>
      <p:pic>
        <p:nvPicPr>
          <p:cNvPr id="9" name="图片 8">
            <a:extLst>
              <a:ext uri="{FF2B5EF4-FFF2-40B4-BE49-F238E27FC236}">
                <a16:creationId xmlns:a16="http://schemas.microsoft.com/office/drawing/2014/main" id="{18BCCAC7-E6EE-479B-9921-DE49685569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059582"/>
            <a:ext cx="5437285" cy="4130864"/>
          </a:xfrm>
          <a:prstGeom prst="rect">
            <a:avLst/>
          </a:prstGeom>
        </p:spPr>
      </p:pic>
      <p:sp>
        <p:nvSpPr>
          <p:cNvPr id="17" name="矩形 16">
            <a:extLst>
              <a:ext uri="{FF2B5EF4-FFF2-40B4-BE49-F238E27FC236}">
                <a16:creationId xmlns:a16="http://schemas.microsoft.com/office/drawing/2014/main" id="{64C3A819-5E12-4CDA-8686-811142E2BE62}"/>
              </a:ext>
            </a:extLst>
          </p:cNvPr>
          <p:cNvSpPr>
            <a:spLocks noChangeArrowheads="1"/>
          </p:cNvSpPr>
          <p:nvPr/>
        </p:nvSpPr>
        <p:spPr bwMode="auto">
          <a:xfrm>
            <a:off x="2123728" y="1601237"/>
            <a:ext cx="4824536"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等线" pitchFamily="2" charset="-122"/>
                <a:ea typeface="等线"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itchFamily="2" charset="-122"/>
                <a:ea typeface="等线"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itchFamily="2" charset="-122"/>
                <a:ea typeface="等线"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itchFamily="2" charset="-122"/>
                <a:ea typeface="等线"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itchFamily="2" charset="-122"/>
                <a:ea typeface="等线" pitchFamily="2" charset="-122"/>
              </a:defRPr>
            </a:lvl9pPr>
          </a:lstStyle>
          <a:p>
            <a:pPr>
              <a:lnSpc>
                <a:spcPct val="150000"/>
              </a:lnSpc>
              <a:spcBef>
                <a:spcPct val="0"/>
              </a:spcBef>
              <a:buFontTx/>
              <a:buNone/>
            </a:pPr>
            <a:r>
              <a:rPr lang="en-US" altLang="zh-CN" sz="3200" dirty="0">
                <a:solidFill>
                  <a:schemeClr val="bg1"/>
                </a:solidFill>
                <a:latin typeface="黑体" pitchFamily="49" charset="-122"/>
                <a:ea typeface="黑体" pitchFamily="49" charset="-122"/>
              </a:rPr>
              <a:t>1.</a:t>
            </a:r>
            <a:r>
              <a:rPr lang="zh-CN" altLang="en-US" sz="3200" dirty="0">
                <a:solidFill>
                  <a:schemeClr val="bg1"/>
                </a:solidFill>
                <a:latin typeface="黑体" pitchFamily="49" charset="-122"/>
                <a:ea typeface="黑体" pitchFamily="49" charset="-122"/>
              </a:rPr>
              <a:t>从教材课后习题中选取；</a:t>
            </a:r>
          </a:p>
          <a:p>
            <a:pPr>
              <a:lnSpc>
                <a:spcPct val="150000"/>
              </a:lnSpc>
              <a:spcBef>
                <a:spcPct val="0"/>
              </a:spcBef>
              <a:buFontTx/>
              <a:buNone/>
            </a:pPr>
            <a:r>
              <a:rPr lang="en-US" altLang="zh-CN" sz="3200" dirty="0">
                <a:solidFill>
                  <a:schemeClr val="bg1"/>
                </a:solidFill>
                <a:latin typeface="黑体" pitchFamily="49" charset="-122"/>
                <a:ea typeface="黑体" pitchFamily="49" charset="-122"/>
              </a:rPr>
              <a:t>2.</a:t>
            </a:r>
            <a:r>
              <a:rPr lang="zh-CN" altLang="en-US" sz="3200" dirty="0">
                <a:solidFill>
                  <a:schemeClr val="bg1"/>
                </a:solidFill>
                <a:latin typeface="黑体" pitchFamily="49" charset="-122"/>
                <a:ea typeface="黑体" pitchFamily="49" charset="-122"/>
              </a:rPr>
              <a:t>从课时练中选取。</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547664" y="1347614"/>
            <a:ext cx="6469327" cy="1130642"/>
            <a:chOff x="1547664" y="1347614"/>
            <a:chExt cx="6469327" cy="1130642"/>
          </a:xfrm>
        </p:grpSpPr>
        <p:sp>
          <p:nvSpPr>
            <p:cNvPr id="4" name="文本框 3"/>
            <p:cNvSpPr txBox="1"/>
            <p:nvPr/>
          </p:nvSpPr>
          <p:spPr>
            <a:xfrm>
              <a:off x="4465813" y="1419486"/>
              <a:ext cx="3551178" cy="923330"/>
            </a:xfrm>
            <a:prstGeom prst="rect">
              <a:avLst/>
            </a:prstGeom>
            <a:noFill/>
            <a:effectLst/>
          </p:spPr>
          <p:txBody>
            <a:bodyPr wrap="square" rtlCol="0">
              <a:spAutoFit/>
            </a:bodyPr>
            <a:lstStyle/>
            <a:p>
              <a:pPr algn="ctr"/>
              <a:r>
                <a:rPr kumimoji="1" lang="zh-CN" altLang="en-US" sz="5400" b="1" dirty="0">
                  <a:solidFill>
                    <a:srgbClr val="FF6600"/>
                  </a:solidFill>
                  <a:latin typeface="楷体" panose="02010609060101010101" pitchFamily="49" charset="-122"/>
                  <a:ea typeface="楷体" panose="02010609060101010101" pitchFamily="49" charset="-122"/>
                </a:rPr>
                <a:t>伴你成长</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1347614"/>
              <a:ext cx="2876487" cy="1130642"/>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Box 63"/>
          <p:cNvSpPr txBox="1">
            <a:spLocks noChangeArrowheads="1"/>
          </p:cNvSpPr>
          <p:nvPr/>
        </p:nvSpPr>
        <p:spPr bwMode="auto">
          <a:xfrm>
            <a:off x="741201" y="4083918"/>
            <a:ext cx="75608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solidFill>
                  <a:srgbClr val="FF0000"/>
                </a:solidFill>
                <a:latin typeface="楷体" panose="02010609060101010101" pitchFamily="49" charset="-122"/>
                <a:ea typeface="楷体" panose="02010609060101010101" pitchFamily="49" charset="-122"/>
              </a:rPr>
              <a:t>题中有哪些信息？你能够提出什么数学问题呢？</a:t>
            </a:r>
          </a:p>
        </p:txBody>
      </p:sp>
      <p:sp>
        <p:nvSpPr>
          <p:cNvPr id="4" name="矩形 3"/>
          <p:cNvSpPr/>
          <p:nvPr/>
        </p:nvSpPr>
        <p:spPr>
          <a:xfrm>
            <a:off x="689947" y="915566"/>
            <a:ext cx="7919156" cy="461665"/>
          </a:xfrm>
          <a:prstGeom prst="rect">
            <a:avLst/>
          </a:prstGeom>
        </p:spPr>
        <p:txBody>
          <a:bodyPr wrap="none">
            <a:spAutoFit/>
          </a:bodyPr>
          <a:lstStyle/>
          <a:p>
            <a:r>
              <a:rPr lang="zh-CN" altLang="en-US" sz="2400" b="1" dirty="0">
                <a:latin typeface="楷体" panose="02010609060101010101" pitchFamily="49" charset="-122"/>
                <a:ea typeface="楷体" panose="02010609060101010101" pitchFamily="49" charset="-122"/>
              </a:rPr>
              <a:t>淘气和笑笑分别调查了本班男、女生星期日的活动安排。</a:t>
            </a:r>
          </a:p>
        </p:txBody>
      </p:sp>
      <p:sp>
        <p:nvSpPr>
          <p:cNvPr id="5" name="矩形 4"/>
          <p:cNvSpPr/>
          <p:nvPr/>
        </p:nvSpPr>
        <p:spPr>
          <a:xfrm>
            <a:off x="755576" y="1302899"/>
            <a:ext cx="2749471" cy="400110"/>
          </a:xfrm>
          <a:prstGeom prst="rect">
            <a:avLst/>
          </a:prstGeom>
        </p:spPr>
        <p:txBody>
          <a:bodyPr wrap="none">
            <a:spAutoFit/>
          </a:bodyPr>
          <a:lstStyle/>
          <a:p>
            <a:r>
              <a:rPr lang="zh-CN" altLang="en-US" sz="2000" b="1" dirty="0">
                <a:latin typeface="楷体" panose="02010609060101010101" pitchFamily="49" charset="-122"/>
                <a:ea typeface="楷体" panose="02010609060101010101" pitchFamily="49" charset="-122"/>
              </a:rPr>
              <a:t>男生星期日活动安排表</a:t>
            </a:r>
          </a:p>
        </p:txBody>
      </p:sp>
      <p:graphicFrame>
        <p:nvGraphicFramePr>
          <p:cNvPr id="7" name="表格 6"/>
          <p:cNvGraphicFramePr>
            <a:graphicFrameLocks noGrp="1"/>
          </p:cNvGraphicFramePr>
          <p:nvPr/>
        </p:nvGraphicFramePr>
        <p:xfrm>
          <a:off x="860788" y="1662666"/>
          <a:ext cx="7344816" cy="1053011"/>
        </p:xfrm>
        <a:graphic>
          <a:graphicData uri="http://schemas.openxmlformats.org/drawingml/2006/table">
            <a:tbl>
              <a:tblPr firstRow="1" firstCol="1" bandRow="1"/>
              <a:tblGrid>
                <a:gridCol w="1781291">
                  <a:extLst>
                    <a:ext uri="{9D8B030D-6E8A-4147-A177-3AD203B41FA5}">
                      <a16:colId xmlns:a16="http://schemas.microsoft.com/office/drawing/2014/main" val="20000"/>
                    </a:ext>
                  </a:extLst>
                </a:gridCol>
                <a:gridCol w="1690619">
                  <a:extLst>
                    <a:ext uri="{9D8B030D-6E8A-4147-A177-3AD203B41FA5}">
                      <a16:colId xmlns:a16="http://schemas.microsoft.com/office/drawing/2014/main" val="20001"/>
                    </a:ext>
                  </a:extLst>
                </a:gridCol>
                <a:gridCol w="1936453">
                  <a:extLst>
                    <a:ext uri="{9D8B030D-6E8A-4147-A177-3AD203B41FA5}">
                      <a16:colId xmlns:a16="http://schemas.microsoft.com/office/drawing/2014/main" val="20002"/>
                    </a:ext>
                  </a:extLst>
                </a:gridCol>
                <a:gridCol w="1936453">
                  <a:extLst>
                    <a:ext uri="{9D8B030D-6E8A-4147-A177-3AD203B41FA5}">
                      <a16:colId xmlns:a16="http://schemas.microsoft.com/office/drawing/2014/main" val="20003"/>
                    </a:ext>
                  </a:extLst>
                </a:gridCol>
              </a:tblGrid>
              <a:tr h="411480">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2000" b="1">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641531">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占男生总数的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2"/>
                      <a:stretch>
                        <a:fillRect l="-105036" t="-74286" r="-228777" b="-26667"/>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2"/>
                      <a:stretch>
                        <a:fillRect l="-179811" t="-74286" r="-100631" b="-26667"/>
                      </a:stretch>
                    </a:blipFill>
                  </a:tcPr>
                </a:tc>
                <a:tc>
                  <a:txBody>
                    <a:bodyPr/>
                    <a:lstStyle/>
                    <a:p>
                      <a:pPr algn="ctr">
                        <a:lnSpc>
                          <a:spcPct val="100000"/>
                        </a:lnSpc>
                        <a:spcAft>
                          <a:spcPts val="0"/>
                        </a:spcAft>
                      </a:pPr>
                      <a:r>
                        <a:rPr lang="zh-CN" sz="3200" b="1" dirty="0">
                          <a:solidFill>
                            <a:schemeClr val="tx2">
                              <a:lumMod val="60000"/>
                              <a:lumOff val="40000"/>
                            </a:schemeClr>
                          </a:solidFill>
                          <a:effectLst/>
                          <a:latin typeface="NEU-BZ-S92"/>
                          <a:ea typeface="NEU-BZ-S92"/>
                          <a:cs typeface="Times New Roman" panose="02020603050405020304" pitchFamily="18" charset="0"/>
                        </a:rPr>
                        <a:t>★</a:t>
                      </a:r>
                      <a:endParaRPr lang="zh-CN" sz="32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0" name="矩形 19"/>
          <p:cNvSpPr/>
          <p:nvPr/>
        </p:nvSpPr>
        <p:spPr>
          <a:xfrm>
            <a:off x="741201" y="2643758"/>
            <a:ext cx="2749471" cy="400110"/>
          </a:xfrm>
          <a:prstGeom prst="rect">
            <a:avLst/>
          </a:prstGeom>
        </p:spPr>
        <p:txBody>
          <a:bodyPr wrap="none">
            <a:spAutoFit/>
          </a:bodyPr>
          <a:lstStyle/>
          <a:p>
            <a:r>
              <a:rPr lang="zh-CN" altLang="en-US" sz="2000" b="1" dirty="0">
                <a:latin typeface="楷体" panose="02010609060101010101" pitchFamily="49" charset="-122"/>
                <a:ea typeface="楷体" panose="02010609060101010101" pitchFamily="49" charset="-122"/>
              </a:rPr>
              <a:t>女生星期日活动安排表</a:t>
            </a:r>
          </a:p>
        </p:txBody>
      </p:sp>
      <p:graphicFrame>
        <p:nvGraphicFramePr>
          <p:cNvPr id="21" name="表格 20"/>
          <p:cNvGraphicFramePr>
            <a:graphicFrameLocks noGrp="1"/>
          </p:cNvGraphicFramePr>
          <p:nvPr/>
        </p:nvGraphicFramePr>
        <p:xfrm>
          <a:off x="860788" y="3026733"/>
          <a:ext cx="7344816" cy="1002542"/>
        </p:xfrm>
        <a:graphic>
          <a:graphicData uri="http://schemas.openxmlformats.org/drawingml/2006/table">
            <a:tbl>
              <a:tblPr firstRow="1" firstCol="1" bandRow="1"/>
              <a:tblGrid>
                <a:gridCol w="1781291">
                  <a:extLst>
                    <a:ext uri="{9D8B030D-6E8A-4147-A177-3AD203B41FA5}">
                      <a16:colId xmlns:a16="http://schemas.microsoft.com/office/drawing/2014/main" val="20000"/>
                    </a:ext>
                  </a:extLst>
                </a:gridCol>
                <a:gridCol w="1690619">
                  <a:extLst>
                    <a:ext uri="{9D8B030D-6E8A-4147-A177-3AD203B41FA5}">
                      <a16:colId xmlns:a16="http://schemas.microsoft.com/office/drawing/2014/main" val="20001"/>
                    </a:ext>
                  </a:extLst>
                </a:gridCol>
                <a:gridCol w="1936453">
                  <a:extLst>
                    <a:ext uri="{9D8B030D-6E8A-4147-A177-3AD203B41FA5}">
                      <a16:colId xmlns:a16="http://schemas.microsoft.com/office/drawing/2014/main" val="20002"/>
                    </a:ext>
                  </a:extLst>
                </a:gridCol>
                <a:gridCol w="1936453">
                  <a:extLst>
                    <a:ext uri="{9D8B030D-6E8A-4147-A177-3AD203B41FA5}">
                      <a16:colId xmlns:a16="http://schemas.microsoft.com/office/drawing/2014/main" val="20003"/>
                    </a:ext>
                  </a:extLst>
                </a:gridCol>
              </a:tblGrid>
              <a:tr h="411569">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590973">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a:t>
                      </a:r>
                      <a:r>
                        <a:rPr lang="zh-CN" altLang="en-US" sz="1800" b="1" dirty="0">
                          <a:solidFill>
                            <a:srgbClr val="000000"/>
                          </a:solidFill>
                          <a:effectLst/>
                          <a:latin typeface="NEU-BZ-S92"/>
                          <a:ea typeface="方正楷体_GBK" panose="03000509000000000000" pitchFamily="65" charset="-122"/>
                          <a:cs typeface="Times New Roman" panose="02020603050405020304" pitchFamily="18" charset="0"/>
                        </a:rPr>
                        <a:t>女</a:t>
                      </a:r>
                      <a:r>
                        <a:rPr lang="zh-CN" sz="1800" b="1" dirty="0">
                          <a:solidFill>
                            <a:srgbClr val="000000"/>
                          </a:solidFill>
                          <a:effectLst/>
                          <a:latin typeface="NEU-BZ-S92"/>
                          <a:ea typeface="方正楷体_GBK" panose="03000509000000000000" pitchFamily="65" charset="-122"/>
                          <a:cs typeface="Times New Roman" panose="02020603050405020304" pitchFamily="18" charset="0"/>
                        </a:rPr>
                        <a:t>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05036" t="-81443" r="-228777" b="-43299"/>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79811" t="-81443" r="-100631" b="-43299"/>
                      </a:stretch>
                    </a:blipFill>
                  </a:tcPr>
                </a:tc>
                <a:tc>
                  <a:txBody>
                    <a:bodyPr/>
                    <a:lstStyle/>
                    <a:p>
                      <a:pPr algn="ctr">
                        <a:lnSpc>
                          <a:spcPct val="100000"/>
                        </a:lnSpc>
                        <a:spcAft>
                          <a:spcPts val="0"/>
                        </a:spcAft>
                      </a:pPr>
                      <a:r>
                        <a:rPr lang="zh-CN" altLang="zh-CN" sz="3600" b="1" kern="1200" dirty="0">
                          <a:solidFill>
                            <a:schemeClr val="tx2">
                              <a:lumMod val="60000"/>
                              <a:lumOff val="40000"/>
                            </a:schemeClr>
                          </a:solidFill>
                          <a:effectLst/>
                          <a:latin typeface="+mn-lt"/>
                          <a:ea typeface="+mn-ea"/>
                          <a:cs typeface="+mn-cs"/>
                        </a:rPr>
                        <a:t>●</a:t>
                      </a:r>
                      <a:endParaRPr lang="zh-CN" sz="36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15"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情境导入</a:t>
            </a:r>
          </a:p>
        </p:txBody>
      </p:sp>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2" y="492072"/>
            <a:ext cx="366860" cy="45633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wipe(left)">
                                      <p:cBhvr>
                                        <p:cTn id="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p:cNvPicPr>
            <a:picLocks noChangeAspect="1"/>
          </p:cNvPicPr>
          <p:nvPr/>
        </p:nvPicPr>
        <p:blipFill>
          <a:blip r:embed="rId2"/>
          <a:stretch>
            <a:fillRect/>
          </a:stretch>
        </p:blipFill>
        <p:spPr>
          <a:xfrm flipH="1">
            <a:off x="8046609" y="2962659"/>
            <a:ext cx="701855" cy="1527566"/>
          </a:xfrm>
          <a:prstGeom prst="rect">
            <a:avLst/>
          </a:prstGeom>
          <a:noFill/>
        </p:spPr>
      </p:pic>
      <p:sp>
        <p:nvSpPr>
          <p:cNvPr id="4" name="矩形标注 3"/>
          <p:cNvSpPr/>
          <p:nvPr/>
        </p:nvSpPr>
        <p:spPr>
          <a:xfrm flipH="1">
            <a:off x="4263526" y="2742211"/>
            <a:ext cx="3600400" cy="1557731"/>
          </a:xfrm>
          <a:prstGeom prst="wedgeRectCallout">
            <a:avLst>
              <a:gd name="adj1" fmla="val -53897"/>
              <a:gd name="adj2" fmla="val 91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a:solidFill>
                <a:srgbClr val="0000FF"/>
              </a:solidFill>
              <a:latin typeface="楷体" panose="02010609060101010101" pitchFamily="49" charset="-122"/>
              <a:ea typeface="楷体" panose="02010609060101010101" pitchFamily="49" charset="-122"/>
            </a:endParaRPr>
          </a:p>
        </p:txBody>
      </p:sp>
      <p:sp>
        <p:nvSpPr>
          <p:cNvPr id="40" name="矩形 39"/>
          <p:cNvSpPr/>
          <p:nvPr/>
        </p:nvSpPr>
        <p:spPr>
          <a:xfrm>
            <a:off x="3130277" y="3039765"/>
            <a:ext cx="720725" cy="812254"/>
          </a:xfrm>
          <a:prstGeom prst="rect">
            <a:avLst/>
          </a:prstGeom>
          <a:solidFill>
            <a:srgbClr val="F494E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sp>
        <p:nvSpPr>
          <p:cNvPr id="41" name="矩形 40"/>
          <p:cNvSpPr/>
          <p:nvPr/>
        </p:nvSpPr>
        <p:spPr>
          <a:xfrm>
            <a:off x="2068240" y="3039765"/>
            <a:ext cx="1079500" cy="8122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sp>
        <p:nvSpPr>
          <p:cNvPr id="42" name="矩形 41"/>
          <p:cNvSpPr/>
          <p:nvPr/>
        </p:nvSpPr>
        <p:spPr>
          <a:xfrm>
            <a:off x="1331640" y="3039765"/>
            <a:ext cx="720725" cy="8122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sp>
        <p:nvSpPr>
          <p:cNvPr id="44" name="矩形 43"/>
          <p:cNvSpPr/>
          <p:nvPr/>
        </p:nvSpPr>
        <p:spPr>
          <a:xfrm>
            <a:off x="1331640" y="3055640"/>
            <a:ext cx="2520950" cy="812254"/>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graphicFrame>
        <p:nvGraphicFramePr>
          <p:cNvPr id="45" name="表格 44"/>
          <p:cNvGraphicFramePr>
            <a:graphicFrameLocks noGrp="1"/>
          </p:cNvGraphicFramePr>
          <p:nvPr>
            <p:extLst>
              <p:ext uri="{D42A27DB-BD31-4B8C-83A1-F6EECF244321}">
                <p14:modId xmlns:p14="http://schemas.microsoft.com/office/powerpoint/2010/main" val="155265618"/>
              </p:ext>
            </p:extLst>
          </p:nvPr>
        </p:nvGraphicFramePr>
        <p:xfrm>
          <a:off x="1331640" y="3039765"/>
          <a:ext cx="2520952" cy="812254"/>
        </p:xfrm>
        <a:graphic>
          <a:graphicData uri="http://schemas.openxmlformats.org/drawingml/2006/table">
            <a:tbl>
              <a:tblPr firstRow="1" bandRow="1">
                <a:tableStyleId>{5940675A-B579-460E-94D1-54222C63F5DA}</a:tableStyleId>
              </a:tblPr>
              <a:tblGrid>
                <a:gridCol w="360136">
                  <a:extLst>
                    <a:ext uri="{9D8B030D-6E8A-4147-A177-3AD203B41FA5}">
                      <a16:colId xmlns:a16="http://schemas.microsoft.com/office/drawing/2014/main" val="20000"/>
                    </a:ext>
                  </a:extLst>
                </a:gridCol>
                <a:gridCol w="360136">
                  <a:extLst>
                    <a:ext uri="{9D8B030D-6E8A-4147-A177-3AD203B41FA5}">
                      <a16:colId xmlns:a16="http://schemas.microsoft.com/office/drawing/2014/main" val="20001"/>
                    </a:ext>
                  </a:extLst>
                </a:gridCol>
                <a:gridCol w="360136">
                  <a:extLst>
                    <a:ext uri="{9D8B030D-6E8A-4147-A177-3AD203B41FA5}">
                      <a16:colId xmlns:a16="http://schemas.microsoft.com/office/drawing/2014/main" val="20002"/>
                    </a:ext>
                  </a:extLst>
                </a:gridCol>
                <a:gridCol w="360136">
                  <a:extLst>
                    <a:ext uri="{9D8B030D-6E8A-4147-A177-3AD203B41FA5}">
                      <a16:colId xmlns:a16="http://schemas.microsoft.com/office/drawing/2014/main" val="20003"/>
                    </a:ext>
                  </a:extLst>
                </a:gridCol>
                <a:gridCol w="360136">
                  <a:extLst>
                    <a:ext uri="{9D8B030D-6E8A-4147-A177-3AD203B41FA5}">
                      <a16:colId xmlns:a16="http://schemas.microsoft.com/office/drawing/2014/main" val="20004"/>
                    </a:ext>
                  </a:extLst>
                </a:gridCol>
                <a:gridCol w="360136">
                  <a:extLst>
                    <a:ext uri="{9D8B030D-6E8A-4147-A177-3AD203B41FA5}">
                      <a16:colId xmlns:a16="http://schemas.microsoft.com/office/drawing/2014/main" val="20005"/>
                    </a:ext>
                  </a:extLst>
                </a:gridCol>
                <a:gridCol w="360136">
                  <a:extLst>
                    <a:ext uri="{9D8B030D-6E8A-4147-A177-3AD203B41FA5}">
                      <a16:colId xmlns:a16="http://schemas.microsoft.com/office/drawing/2014/main" val="20006"/>
                    </a:ext>
                  </a:extLst>
                </a:gridCol>
              </a:tblGrid>
              <a:tr h="812254">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6" name="TextBox 50"/>
          <p:cNvSpPr txBox="1">
            <a:spLocks noChangeArrowheads="1"/>
          </p:cNvSpPr>
          <p:nvPr/>
        </p:nvSpPr>
        <p:spPr bwMode="auto">
          <a:xfrm>
            <a:off x="1077472" y="2602610"/>
            <a:ext cx="12731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b="1" dirty="0">
                <a:latin typeface="楷体" panose="02010609060101010101" pitchFamily="49" charset="-122"/>
                <a:ea typeface="楷体" panose="02010609060101010101" pitchFamily="49" charset="-122"/>
              </a:rPr>
              <a:t>户外活动</a:t>
            </a:r>
          </a:p>
        </p:txBody>
      </p:sp>
      <p:sp>
        <p:nvSpPr>
          <p:cNvPr id="47" name="TextBox 52"/>
          <p:cNvSpPr txBox="1">
            <a:spLocks noChangeArrowheads="1"/>
          </p:cNvSpPr>
          <p:nvPr/>
        </p:nvSpPr>
        <p:spPr bwMode="auto">
          <a:xfrm>
            <a:off x="2039932" y="2602610"/>
            <a:ext cx="1528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b="1" dirty="0">
                <a:latin typeface="楷体" panose="02010609060101010101" pitchFamily="49" charset="-122"/>
                <a:ea typeface="楷体" panose="02010609060101010101" pitchFamily="49" charset="-122"/>
              </a:rPr>
              <a:t>去少年宫</a:t>
            </a:r>
          </a:p>
        </p:txBody>
      </p:sp>
      <p:sp>
        <p:nvSpPr>
          <p:cNvPr id="48" name="TextBox 54"/>
          <p:cNvSpPr txBox="1">
            <a:spLocks noChangeArrowheads="1"/>
          </p:cNvSpPr>
          <p:nvPr/>
        </p:nvSpPr>
        <p:spPr bwMode="auto">
          <a:xfrm>
            <a:off x="2987824" y="2602610"/>
            <a:ext cx="12207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b="1" dirty="0">
                <a:latin typeface="楷体" panose="02010609060101010101" pitchFamily="49" charset="-122"/>
                <a:ea typeface="楷体" panose="02010609060101010101" pitchFamily="49" charset="-122"/>
              </a:rPr>
              <a:t>留在家中</a:t>
            </a:r>
          </a:p>
        </p:txBody>
      </p:sp>
      <p:sp>
        <p:nvSpPr>
          <p:cNvPr id="3" name="矩形 2"/>
          <p:cNvSpPr/>
          <p:nvPr/>
        </p:nvSpPr>
        <p:spPr>
          <a:xfrm flipH="1">
            <a:off x="4208611" y="2859356"/>
            <a:ext cx="3657677" cy="1323439"/>
          </a:xfrm>
          <a:prstGeom prst="rect">
            <a:avLst/>
          </a:prstGeom>
          <a:noFill/>
        </p:spPr>
        <p:txBody>
          <a:bodyPr wrap="square">
            <a:spAutoFit/>
          </a:bodyPr>
          <a:lstStyle/>
          <a:p>
            <a:r>
              <a:rPr lang="zh-CN" altLang="en-US" sz="2000" b="1" dirty="0">
                <a:solidFill>
                  <a:srgbClr val="0000FF"/>
                </a:solidFill>
                <a:latin typeface="楷体" panose="02010609060101010101" pitchFamily="49" charset="-122"/>
                <a:ea typeface="楷体" panose="02010609060101010101" pitchFamily="49" charset="-122"/>
              </a:rPr>
              <a:t>把全班男的总数看作整体“</a:t>
            </a:r>
            <a:r>
              <a:rPr lang="en-US" altLang="zh-CN" sz="2000" b="1" dirty="0">
                <a:solidFill>
                  <a:srgbClr val="0000FF"/>
                </a:solidFill>
                <a:latin typeface="楷体" panose="02010609060101010101" pitchFamily="49" charset="-122"/>
                <a:ea typeface="楷体" panose="02010609060101010101" pitchFamily="49" charset="-122"/>
              </a:rPr>
              <a:t>1”,</a:t>
            </a:r>
            <a:r>
              <a:rPr lang="zh-CN" altLang="en-US" sz="2000" b="1" dirty="0">
                <a:solidFill>
                  <a:srgbClr val="0000FF"/>
                </a:solidFill>
                <a:latin typeface="楷体" panose="02010609060101010101" pitchFamily="49" charset="-122"/>
                <a:ea typeface="楷体" panose="02010609060101010101" pitchFamily="49" charset="-122"/>
              </a:rPr>
              <a:t>从整体“</a:t>
            </a:r>
            <a:r>
              <a:rPr lang="en-US" altLang="zh-CN" sz="2000" b="1" dirty="0">
                <a:solidFill>
                  <a:srgbClr val="0000FF"/>
                </a:solidFill>
                <a:latin typeface="楷体" panose="02010609060101010101" pitchFamily="49" charset="-122"/>
                <a:ea typeface="楷体" panose="02010609060101010101" pitchFamily="49" charset="-122"/>
              </a:rPr>
              <a:t>1”</a:t>
            </a:r>
            <a:r>
              <a:rPr lang="zh-CN" altLang="en-US" sz="2000" b="1" dirty="0">
                <a:solidFill>
                  <a:srgbClr val="0000FF"/>
                </a:solidFill>
                <a:latin typeface="楷体" panose="02010609060101010101" pitchFamily="49" charset="-122"/>
                <a:ea typeface="楷体" panose="02010609060101010101" pitchFamily="49" charset="-122"/>
              </a:rPr>
              <a:t>里面分别减去户外活动和去少年宫的男生数占全班男生总数的几分之几。</a:t>
            </a:r>
          </a:p>
        </p:txBody>
      </p:sp>
      <p:graphicFrame>
        <p:nvGraphicFramePr>
          <p:cNvPr id="75" name="表格 74"/>
          <p:cNvGraphicFramePr>
            <a:graphicFrameLocks noGrp="1"/>
          </p:cNvGraphicFramePr>
          <p:nvPr/>
        </p:nvGraphicFramePr>
        <p:xfrm>
          <a:off x="862808" y="1043899"/>
          <a:ext cx="7183801" cy="853904"/>
        </p:xfrm>
        <a:graphic>
          <a:graphicData uri="http://schemas.openxmlformats.org/drawingml/2006/table">
            <a:tbl>
              <a:tblPr firstRow="1" firstCol="1" bandRow="1"/>
              <a:tblGrid>
                <a:gridCol w="1742241">
                  <a:extLst>
                    <a:ext uri="{9D8B030D-6E8A-4147-A177-3AD203B41FA5}">
                      <a16:colId xmlns:a16="http://schemas.microsoft.com/office/drawing/2014/main" val="20000"/>
                    </a:ext>
                  </a:extLst>
                </a:gridCol>
                <a:gridCol w="1608931">
                  <a:extLst>
                    <a:ext uri="{9D8B030D-6E8A-4147-A177-3AD203B41FA5}">
                      <a16:colId xmlns:a16="http://schemas.microsoft.com/office/drawing/2014/main" val="20001"/>
                    </a:ext>
                  </a:extLst>
                </a:gridCol>
                <a:gridCol w="1938627">
                  <a:extLst>
                    <a:ext uri="{9D8B030D-6E8A-4147-A177-3AD203B41FA5}">
                      <a16:colId xmlns:a16="http://schemas.microsoft.com/office/drawing/2014/main" val="20002"/>
                    </a:ext>
                  </a:extLst>
                </a:gridCol>
                <a:gridCol w="1894002">
                  <a:extLst>
                    <a:ext uri="{9D8B030D-6E8A-4147-A177-3AD203B41FA5}">
                      <a16:colId xmlns:a16="http://schemas.microsoft.com/office/drawing/2014/main" val="20003"/>
                    </a:ext>
                  </a:extLst>
                </a:gridCol>
              </a:tblGrid>
              <a:tr h="305264">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占男生总数的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08712" t="-72222" r="-237879" b="-40000"/>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73817" t="-72222" r="-98107" b="-40000"/>
                      </a:stretch>
                    </a:blipFill>
                  </a:tcPr>
                </a:tc>
                <a:tc>
                  <a:txBody>
                    <a:bodyPr/>
                    <a:lstStyle/>
                    <a:p>
                      <a:pPr algn="ctr">
                        <a:lnSpc>
                          <a:spcPct val="100000"/>
                        </a:lnSpc>
                        <a:spcAft>
                          <a:spcPts val="0"/>
                        </a:spcAft>
                      </a:pPr>
                      <a:r>
                        <a:rPr lang="zh-CN" sz="3200" b="1" dirty="0">
                          <a:solidFill>
                            <a:schemeClr val="tx2">
                              <a:lumMod val="60000"/>
                              <a:lumOff val="40000"/>
                            </a:schemeClr>
                          </a:solidFill>
                          <a:effectLst/>
                          <a:latin typeface="NEU-BZ-S92"/>
                          <a:ea typeface="NEU-BZ-S92"/>
                          <a:cs typeface="Times New Roman" panose="02020603050405020304" pitchFamily="18" charset="0"/>
                        </a:rPr>
                        <a:t>★</a:t>
                      </a:r>
                      <a:endParaRPr lang="zh-CN" sz="32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6" name="矩形 75"/>
          <p:cNvSpPr/>
          <p:nvPr/>
        </p:nvSpPr>
        <p:spPr>
          <a:xfrm>
            <a:off x="375513" y="2069730"/>
            <a:ext cx="6954148" cy="298159"/>
          </a:xfrm>
          <a:prstGeom prst="rect">
            <a:avLst/>
          </a:prstGeom>
        </p:spPr>
        <p:txBody>
          <a:bodyPr wrap="none">
            <a:spAutoFit/>
          </a:bodyPr>
          <a:lstStyle/>
          <a:p>
            <a:pPr indent="266700">
              <a:lnSpc>
                <a:spcPts val="1575"/>
              </a:lnSpc>
              <a:spcAft>
                <a:spcPts val="0"/>
              </a:spcAft>
            </a:pP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留在家中的男生人数占男生总数的几分之几</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sz="2400"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p:txBody>
      </p:sp>
      <p:pic>
        <p:nvPicPr>
          <p:cNvPr id="27" name="图片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28"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探究新知</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dissolv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wipe(down)">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dissolve">
                                      <p:cBhvr>
                                        <p:cTn id="17" dur="500"/>
                                        <p:tgtEl>
                                          <p:spTgt spid="42"/>
                                        </p:tgtEl>
                                      </p:cBhvr>
                                    </p:animEffect>
                                  </p:childTnLst>
                                </p:cTn>
                              </p:par>
                            </p:childTnLst>
                          </p:cTn>
                        </p:par>
                        <p:par>
                          <p:cTn id="18" fill="hold">
                            <p:stCondLst>
                              <p:cond delay="500"/>
                            </p:stCondLst>
                            <p:childTnLst>
                              <p:par>
                                <p:cTn id="19" presetID="9" presetClass="entr" presetSubtype="0" fill="hold" grpId="0" nodeType="after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dissolve">
                                      <p:cBhvr>
                                        <p:cTn id="21" dur="500"/>
                                        <p:tgtEl>
                                          <p:spTgt spid="46"/>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dissolve">
                                      <p:cBhvr>
                                        <p:cTn id="26" dur="500"/>
                                        <p:tgtEl>
                                          <p:spTgt spid="41"/>
                                        </p:tgtEl>
                                      </p:cBhvr>
                                    </p:animEffect>
                                  </p:childTnLst>
                                </p:cTn>
                              </p:par>
                            </p:childTnLst>
                          </p:cTn>
                        </p:par>
                        <p:par>
                          <p:cTn id="27" fill="hold">
                            <p:stCondLst>
                              <p:cond delay="500"/>
                            </p:stCondLst>
                            <p:childTnLst>
                              <p:par>
                                <p:cTn id="28" presetID="9"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dissolve">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dissolve">
                                      <p:cBhvr>
                                        <p:cTn id="35" dur="500"/>
                                        <p:tgtEl>
                                          <p:spTgt spid="40"/>
                                        </p:tgtEl>
                                      </p:cBhvr>
                                    </p:animEffect>
                                  </p:childTnLst>
                                </p:cTn>
                              </p:par>
                            </p:childTnLst>
                          </p:cTn>
                        </p:par>
                        <p:par>
                          <p:cTn id="36" fill="hold">
                            <p:stCondLst>
                              <p:cond delay="500"/>
                            </p:stCondLst>
                            <p:childTnLst>
                              <p:par>
                                <p:cTn id="37" presetID="9" presetClass="entr" presetSubtype="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dissolve">
                                      <p:cBhvr>
                                        <p:cTn id="39" dur="500"/>
                                        <p:tgtEl>
                                          <p:spTgt spid="4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wipe(left)">
                                      <p:cBhvr>
                                        <p:cTn id="44" dur="500"/>
                                        <p:tgtEl>
                                          <p:spTgt spid="7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wipe(left)">
                                      <p:cBhvr>
                                        <p:cTn id="5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0" grpId="0" animBg="1"/>
      <p:bldP spid="41" grpId="0" animBg="1"/>
      <p:bldP spid="42" grpId="0" animBg="1"/>
      <p:bldP spid="44" grpId="0" animBg="1"/>
      <p:bldP spid="46" grpId="0"/>
      <p:bldP spid="47" grpId="0"/>
      <p:bldP spid="48"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3130277" y="3039765"/>
            <a:ext cx="720725" cy="812254"/>
          </a:xfrm>
          <a:prstGeom prst="rect">
            <a:avLst/>
          </a:prstGeom>
          <a:solidFill>
            <a:srgbClr val="F494E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sp>
        <p:nvSpPr>
          <p:cNvPr id="41" name="矩形 40"/>
          <p:cNvSpPr/>
          <p:nvPr/>
        </p:nvSpPr>
        <p:spPr>
          <a:xfrm>
            <a:off x="2068240" y="3039765"/>
            <a:ext cx="1079500" cy="8122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sp>
        <p:nvSpPr>
          <p:cNvPr id="42" name="矩形 41"/>
          <p:cNvSpPr/>
          <p:nvPr/>
        </p:nvSpPr>
        <p:spPr>
          <a:xfrm>
            <a:off x="1331640" y="3039765"/>
            <a:ext cx="720725" cy="8122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sp>
        <p:nvSpPr>
          <p:cNvPr id="44" name="矩形 43"/>
          <p:cNvSpPr/>
          <p:nvPr/>
        </p:nvSpPr>
        <p:spPr>
          <a:xfrm>
            <a:off x="1331640" y="3055640"/>
            <a:ext cx="2520950" cy="812254"/>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楷体" panose="02010609060101010101" pitchFamily="49" charset="-122"/>
              <a:ea typeface="楷体" panose="02010609060101010101" pitchFamily="49" charset="-122"/>
            </a:endParaRPr>
          </a:p>
        </p:txBody>
      </p:sp>
      <p:graphicFrame>
        <p:nvGraphicFramePr>
          <p:cNvPr id="45" name="表格 44"/>
          <p:cNvGraphicFramePr>
            <a:graphicFrameLocks noGrp="1"/>
          </p:cNvGraphicFramePr>
          <p:nvPr>
            <p:extLst>
              <p:ext uri="{D42A27DB-BD31-4B8C-83A1-F6EECF244321}">
                <p14:modId xmlns:p14="http://schemas.microsoft.com/office/powerpoint/2010/main" val="3322752450"/>
              </p:ext>
            </p:extLst>
          </p:nvPr>
        </p:nvGraphicFramePr>
        <p:xfrm>
          <a:off x="1331640" y="3039765"/>
          <a:ext cx="2520952" cy="812254"/>
        </p:xfrm>
        <a:graphic>
          <a:graphicData uri="http://schemas.openxmlformats.org/drawingml/2006/table">
            <a:tbl>
              <a:tblPr firstRow="1" bandRow="1">
                <a:tableStyleId>{5940675A-B579-460E-94D1-54222C63F5DA}</a:tableStyleId>
              </a:tblPr>
              <a:tblGrid>
                <a:gridCol w="360136">
                  <a:extLst>
                    <a:ext uri="{9D8B030D-6E8A-4147-A177-3AD203B41FA5}">
                      <a16:colId xmlns:a16="http://schemas.microsoft.com/office/drawing/2014/main" val="20000"/>
                    </a:ext>
                  </a:extLst>
                </a:gridCol>
                <a:gridCol w="360136">
                  <a:extLst>
                    <a:ext uri="{9D8B030D-6E8A-4147-A177-3AD203B41FA5}">
                      <a16:colId xmlns:a16="http://schemas.microsoft.com/office/drawing/2014/main" val="20001"/>
                    </a:ext>
                  </a:extLst>
                </a:gridCol>
                <a:gridCol w="360136">
                  <a:extLst>
                    <a:ext uri="{9D8B030D-6E8A-4147-A177-3AD203B41FA5}">
                      <a16:colId xmlns:a16="http://schemas.microsoft.com/office/drawing/2014/main" val="20002"/>
                    </a:ext>
                  </a:extLst>
                </a:gridCol>
                <a:gridCol w="360136">
                  <a:extLst>
                    <a:ext uri="{9D8B030D-6E8A-4147-A177-3AD203B41FA5}">
                      <a16:colId xmlns:a16="http://schemas.microsoft.com/office/drawing/2014/main" val="20003"/>
                    </a:ext>
                  </a:extLst>
                </a:gridCol>
                <a:gridCol w="360136">
                  <a:extLst>
                    <a:ext uri="{9D8B030D-6E8A-4147-A177-3AD203B41FA5}">
                      <a16:colId xmlns:a16="http://schemas.microsoft.com/office/drawing/2014/main" val="20004"/>
                    </a:ext>
                  </a:extLst>
                </a:gridCol>
                <a:gridCol w="360136">
                  <a:extLst>
                    <a:ext uri="{9D8B030D-6E8A-4147-A177-3AD203B41FA5}">
                      <a16:colId xmlns:a16="http://schemas.microsoft.com/office/drawing/2014/main" val="20005"/>
                    </a:ext>
                  </a:extLst>
                </a:gridCol>
                <a:gridCol w="360136">
                  <a:extLst>
                    <a:ext uri="{9D8B030D-6E8A-4147-A177-3AD203B41FA5}">
                      <a16:colId xmlns:a16="http://schemas.microsoft.com/office/drawing/2014/main" val="20006"/>
                    </a:ext>
                  </a:extLst>
                </a:gridCol>
              </a:tblGrid>
              <a:tr h="812254">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endParaRPr lang="zh-CN" altLang="en-US" sz="800" dirty="0"/>
                    </a:p>
                  </a:txBody>
                  <a:tcPr marL="91474" marR="91474" marT="45680" marB="45680">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46" name="TextBox 50"/>
          <p:cNvSpPr txBox="1">
            <a:spLocks noChangeArrowheads="1"/>
          </p:cNvSpPr>
          <p:nvPr/>
        </p:nvSpPr>
        <p:spPr bwMode="auto">
          <a:xfrm>
            <a:off x="1077472" y="2602610"/>
            <a:ext cx="12731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b="1" dirty="0">
                <a:latin typeface="楷体" panose="02010609060101010101" pitchFamily="49" charset="-122"/>
                <a:ea typeface="楷体" panose="02010609060101010101" pitchFamily="49" charset="-122"/>
              </a:rPr>
              <a:t>户外活动</a:t>
            </a:r>
          </a:p>
        </p:txBody>
      </p:sp>
      <p:sp>
        <p:nvSpPr>
          <p:cNvPr id="47" name="TextBox 52"/>
          <p:cNvSpPr txBox="1">
            <a:spLocks noChangeArrowheads="1"/>
          </p:cNvSpPr>
          <p:nvPr/>
        </p:nvSpPr>
        <p:spPr bwMode="auto">
          <a:xfrm>
            <a:off x="2039932" y="2602610"/>
            <a:ext cx="1528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b="1" dirty="0">
                <a:latin typeface="楷体" panose="02010609060101010101" pitchFamily="49" charset="-122"/>
                <a:ea typeface="楷体" panose="02010609060101010101" pitchFamily="49" charset="-122"/>
              </a:rPr>
              <a:t>去少年宫</a:t>
            </a:r>
          </a:p>
        </p:txBody>
      </p:sp>
      <p:sp>
        <p:nvSpPr>
          <p:cNvPr id="48" name="TextBox 54"/>
          <p:cNvSpPr txBox="1">
            <a:spLocks noChangeArrowheads="1"/>
          </p:cNvSpPr>
          <p:nvPr/>
        </p:nvSpPr>
        <p:spPr bwMode="auto">
          <a:xfrm>
            <a:off x="2987824" y="2602610"/>
            <a:ext cx="12207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b="1" dirty="0">
                <a:latin typeface="楷体" panose="02010609060101010101" pitchFamily="49" charset="-122"/>
                <a:ea typeface="楷体" panose="02010609060101010101" pitchFamily="49" charset="-122"/>
              </a:rPr>
              <a:t>留在家中</a:t>
            </a:r>
          </a:p>
        </p:txBody>
      </p:sp>
      <p:graphicFrame>
        <p:nvGraphicFramePr>
          <p:cNvPr id="49" name="Object 45"/>
          <p:cNvGraphicFramePr>
            <a:graphicFrameLocks noChangeAspect="1"/>
          </p:cNvGraphicFramePr>
          <p:nvPr>
            <p:extLst>
              <p:ext uri="{D42A27DB-BD31-4B8C-83A1-F6EECF244321}">
                <p14:modId xmlns:p14="http://schemas.microsoft.com/office/powerpoint/2010/main" val="375832565"/>
              </p:ext>
            </p:extLst>
          </p:nvPr>
        </p:nvGraphicFramePr>
        <p:xfrm>
          <a:off x="6271067" y="2388940"/>
          <a:ext cx="1044575" cy="674687"/>
        </p:xfrm>
        <a:graphic>
          <a:graphicData uri="http://schemas.openxmlformats.org/presentationml/2006/ole">
            <mc:AlternateContent xmlns:mc="http://schemas.openxmlformats.org/markup-compatibility/2006">
              <mc:Choice xmlns:v="urn:schemas-microsoft-com:vml" Requires="v">
                <p:oleObj spid="_x0000_s9226" name="公式" r:id="rId3" imgW="609600" imgH="393700" progId="Equation.3">
                  <p:embed/>
                </p:oleObj>
              </mc:Choice>
              <mc:Fallback>
                <p:oleObj name="公式" r:id="rId3" imgW="609600" imgH="393700" progId="Equation.3">
                  <p:embed/>
                  <p:pic>
                    <p:nvPicPr>
                      <p:cNvPr id="49"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1067" y="2388940"/>
                        <a:ext cx="1044575" cy="674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9" name="Object 49"/>
          <p:cNvGraphicFramePr>
            <a:graphicFrameLocks noChangeAspect="1"/>
          </p:cNvGraphicFramePr>
          <p:nvPr>
            <p:extLst>
              <p:ext uri="{D42A27DB-BD31-4B8C-83A1-F6EECF244321}">
                <p14:modId xmlns:p14="http://schemas.microsoft.com/office/powerpoint/2010/main" val="4106281114"/>
              </p:ext>
            </p:extLst>
          </p:nvPr>
        </p:nvGraphicFramePr>
        <p:xfrm>
          <a:off x="5978967" y="2957265"/>
          <a:ext cx="1022350" cy="720725"/>
        </p:xfrm>
        <a:graphic>
          <a:graphicData uri="http://schemas.openxmlformats.org/presentationml/2006/ole">
            <mc:AlternateContent xmlns:mc="http://schemas.openxmlformats.org/markup-compatibility/2006">
              <mc:Choice xmlns:v="urn:schemas-microsoft-com:vml" Requires="v">
                <p:oleObj spid="_x0000_s9227" name="公式" r:id="rId5" imgW="558800" imgH="393700" progId="Equation.3">
                  <p:embed/>
                </p:oleObj>
              </mc:Choice>
              <mc:Fallback>
                <p:oleObj name="公式" r:id="rId5" imgW="558800" imgH="393700" progId="Equation.3">
                  <p:embed/>
                  <p:pic>
                    <p:nvPicPr>
                      <p:cNvPr id="69" name="Object 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78967" y="2957265"/>
                        <a:ext cx="1022350"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0" name="Object 50"/>
          <p:cNvGraphicFramePr>
            <a:graphicFrameLocks noChangeAspect="1"/>
          </p:cNvGraphicFramePr>
          <p:nvPr>
            <p:extLst>
              <p:ext uri="{D42A27DB-BD31-4B8C-83A1-F6EECF244321}">
                <p14:modId xmlns:p14="http://schemas.microsoft.com/office/powerpoint/2010/main" val="2908914932"/>
              </p:ext>
            </p:extLst>
          </p:nvPr>
        </p:nvGraphicFramePr>
        <p:xfrm>
          <a:off x="5952002" y="3631952"/>
          <a:ext cx="506413" cy="684213"/>
        </p:xfrm>
        <a:graphic>
          <a:graphicData uri="http://schemas.openxmlformats.org/presentationml/2006/ole">
            <mc:AlternateContent xmlns:mc="http://schemas.openxmlformats.org/markup-compatibility/2006">
              <mc:Choice xmlns:v="urn:schemas-microsoft-com:vml" Requires="v">
                <p:oleObj spid="_x0000_s9228" name="公式" r:id="rId7" imgW="292100" imgH="393700" progId="Equation.3">
                  <p:embed/>
                </p:oleObj>
              </mc:Choice>
              <mc:Fallback>
                <p:oleObj name="公式" r:id="rId7" imgW="292100" imgH="393700" progId="Equation.3">
                  <p:embed/>
                  <p:pic>
                    <p:nvPicPr>
                      <p:cNvPr id="70" name="Object 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52002" y="3631952"/>
                        <a:ext cx="506413" cy="684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5" name="表格 74"/>
          <p:cNvGraphicFramePr>
            <a:graphicFrameLocks noGrp="1"/>
          </p:cNvGraphicFramePr>
          <p:nvPr/>
        </p:nvGraphicFramePr>
        <p:xfrm>
          <a:off x="862808" y="1043899"/>
          <a:ext cx="7183801" cy="853904"/>
        </p:xfrm>
        <a:graphic>
          <a:graphicData uri="http://schemas.openxmlformats.org/drawingml/2006/table">
            <a:tbl>
              <a:tblPr firstRow="1" firstCol="1" bandRow="1"/>
              <a:tblGrid>
                <a:gridCol w="1742241">
                  <a:extLst>
                    <a:ext uri="{9D8B030D-6E8A-4147-A177-3AD203B41FA5}">
                      <a16:colId xmlns:a16="http://schemas.microsoft.com/office/drawing/2014/main" val="20000"/>
                    </a:ext>
                  </a:extLst>
                </a:gridCol>
                <a:gridCol w="1608931">
                  <a:extLst>
                    <a:ext uri="{9D8B030D-6E8A-4147-A177-3AD203B41FA5}">
                      <a16:colId xmlns:a16="http://schemas.microsoft.com/office/drawing/2014/main" val="20001"/>
                    </a:ext>
                  </a:extLst>
                </a:gridCol>
                <a:gridCol w="1938627">
                  <a:extLst>
                    <a:ext uri="{9D8B030D-6E8A-4147-A177-3AD203B41FA5}">
                      <a16:colId xmlns:a16="http://schemas.microsoft.com/office/drawing/2014/main" val="20002"/>
                    </a:ext>
                  </a:extLst>
                </a:gridCol>
                <a:gridCol w="1894002">
                  <a:extLst>
                    <a:ext uri="{9D8B030D-6E8A-4147-A177-3AD203B41FA5}">
                      <a16:colId xmlns:a16="http://schemas.microsoft.com/office/drawing/2014/main" val="20003"/>
                    </a:ext>
                  </a:extLst>
                </a:gridCol>
              </a:tblGrid>
              <a:tr h="305264">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占男生总数的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9"/>
                      <a:stretch>
                        <a:fillRect l="-108712" t="-72222" r="-237879" b="-40000"/>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9"/>
                      <a:stretch>
                        <a:fillRect l="-173817" t="-72222" r="-98107" b="-40000"/>
                      </a:stretch>
                    </a:blipFill>
                  </a:tcPr>
                </a:tc>
                <a:tc>
                  <a:txBody>
                    <a:bodyPr/>
                    <a:lstStyle/>
                    <a:p>
                      <a:pPr algn="ctr">
                        <a:lnSpc>
                          <a:spcPct val="100000"/>
                        </a:lnSpc>
                        <a:spcAft>
                          <a:spcPts val="0"/>
                        </a:spcAft>
                      </a:pPr>
                      <a:r>
                        <a:rPr lang="zh-CN" sz="3200" b="1" dirty="0">
                          <a:solidFill>
                            <a:schemeClr val="tx2">
                              <a:lumMod val="60000"/>
                              <a:lumOff val="40000"/>
                            </a:schemeClr>
                          </a:solidFill>
                          <a:effectLst/>
                          <a:latin typeface="NEU-BZ-S92"/>
                          <a:ea typeface="NEU-BZ-S92"/>
                          <a:cs typeface="Times New Roman" panose="02020603050405020304" pitchFamily="18" charset="0"/>
                        </a:rPr>
                        <a:t>★</a:t>
                      </a:r>
                      <a:endParaRPr lang="zh-CN" sz="32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6" name="矩形 75"/>
          <p:cNvSpPr/>
          <p:nvPr/>
        </p:nvSpPr>
        <p:spPr>
          <a:xfrm>
            <a:off x="375513" y="2090781"/>
            <a:ext cx="6954148" cy="298159"/>
          </a:xfrm>
          <a:prstGeom prst="rect">
            <a:avLst/>
          </a:prstGeom>
        </p:spPr>
        <p:txBody>
          <a:bodyPr wrap="none">
            <a:spAutoFit/>
          </a:bodyPr>
          <a:lstStyle/>
          <a:p>
            <a:pPr indent="266700">
              <a:lnSpc>
                <a:spcPts val="1575"/>
              </a:lnSpc>
              <a:spcAft>
                <a:spcPts val="0"/>
              </a:spcAft>
            </a:pP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留在家中的男生人数占男生总数的几分之几</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sz="2400"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77" name="矩形 76"/>
          <p:cNvSpPr/>
          <p:nvPr/>
        </p:nvSpPr>
        <p:spPr>
          <a:xfrm>
            <a:off x="1403648" y="4155285"/>
            <a:ext cx="6790453" cy="461665"/>
          </a:xfrm>
          <a:prstGeom prst="rect">
            <a:avLst/>
          </a:prstGeom>
        </p:spPr>
        <p:txBody>
          <a:bodyPr wrap="square">
            <a:spAutoFit/>
          </a:bodyPr>
          <a:lstStyle/>
          <a:p>
            <a:r>
              <a:rPr lang="zh-CN" altLang="en-US" sz="2400" b="1" dirty="0">
                <a:latin typeface="楷体" panose="02010609060101010101" pitchFamily="49" charset="-122"/>
                <a:ea typeface="楷体" panose="02010609060101010101" pitchFamily="49" charset="-122"/>
              </a:rPr>
              <a:t>答：留在家中的男生人数占男生总数的   。</a:t>
            </a:r>
          </a:p>
        </p:txBody>
      </p:sp>
      <p:graphicFrame>
        <p:nvGraphicFramePr>
          <p:cNvPr id="78" name="Object 48"/>
          <p:cNvGraphicFramePr>
            <a:graphicFrameLocks noChangeAspect="1"/>
          </p:cNvGraphicFramePr>
          <p:nvPr>
            <p:extLst>
              <p:ext uri="{D42A27DB-BD31-4B8C-83A1-F6EECF244321}">
                <p14:modId xmlns:p14="http://schemas.microsoft.com/office/powerpoint/2010/main" val="270626630"/>
              </p:ext>
            </p:extLst>
          </p:nvPr>
        </p:nvGraphicFramePr>
        <p:xfrm>
          <a:off x="6775455" y="4041608"/>
          <a:ext cx="236806" cy="689017"/>
        </p:xfrm>
        <a:graphic>
          <a:graphicData uri="http://schemas.openxmlformats.org/presentationml/2006/ole">
            <mc:AlternateContent xmlns:mc="http://schemas.openxmlformats.org/markup-compatibility/2006">
              <mc:Choice xmlns:v="urn:schemas-microsoft-com:vml" Requires="v">
                <p:oleObj spid="_x0000_s9229" name="公式" r:id="rId10" imgW="3352800" imgH="9753600" progId="Equation.3">
                  <p:embed/>
                </p:oleObj>
              </mc:Choice>
              <mc:Fallback>
                <p:oleObj name="公式" r:id="rId10" imgW="3352800" imgH="9753600" progId="Equation.3">
                  <p:embed/>
                  <p:pic>
                    <p:nvPicPr>
                      <p:cNvPr id="78" name="Object 48"/>
                      <p:cNvPicPr>
                        <a:picLocks noChangeAspect="1" noChangeArrowheads="1"/>
                      </p:cNvPicPr>
                      <p:nvPr/>
                    </p:nvPicPr>
                    <p:blipFill>
                      <a:blip r:embed="rId11"/>
                      <a:srcRect/>
                      <a:stretch>
                        <a:fillRect/>
                      </a:stretch>
                    </p:blipFill>
                    <p:spPr bwMode="auto">
                      <a:xfrm>
                        <a:off x="6775455" y="4041608"/>
                        <a:ext cx="236806" cy="689017"/>
                      </a:xfrm>
                      <a:prstGeom prst="rect">
                        <a:avLst/>
                      </a:prstGeom>
                      <a:noFill/>
                      <a:ln>
                        <a:noFill/>
                      </a:ln>
                      <a:effectLst/>
                    </p:spPr>
                  </p:pic>
                </p:oleObj>
              </mc:Fallback>
            </mc:AlternateContent>
          </a:graphicData>
        </a:graphic>
      </p:graphicFrame>
      <p:pic>
        <p:nvPicPr>
          <p:cNvPr id="27" name="图片 2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2083" y="479078"/>
            <a:ext cx="366860" cy="456339"/>
          </a:xfrm>
          <a:prstGeom prst="rect">
            <a:avLst/>
          </a:prstGeom>
        </p:spPr>
      </p:pic>
      <p:sp>
        <p:nvSpPr>
          <p:cNvPr id="28" name="文本框 14"/>
          <p:cNvSpPr txBox="1"/>
          <p:nvPr/>
        </p:nvSpPr>
        <p:spPr>
          <a:xfrm>
            <a:off x="611560" y="439395"/>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探究新知</a:t>
            </a:r>
          </a:p>
        </p:txBody>
      </p:sp>
    </p:spTree>
    <p:extLst>
      <p:ext uri="{BB962C8B-B14F-4D97-AF65-F5344CB8AC3E}">
        <p14:creationId xmlns:p14="http://schemas.microsoft.com/office/powerpoint/2010/main" val="1898334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left)">
                                      <p:cBhvr>
                                        <p:cTn id="17" dur="500"/>
                                        <p:tgtEl>
                                          <p:spTgt spid="7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wipe(left)">
                                      <p:cBhvr>
                                        <p:cTn id="22" dur="500"/>
                                        <p:tgtEl>
                                          <p:spTgt spid="77"/>
                                        </p:tgtEl>
                                      </p:cBhvr>
                                    </p:animEffect>
                                  </p:childTnLst>
                                </p:cTn>
                              </p:par>
                              <p:par>
                                <p:cTn id="23" presetID="22" presetClass="entr" presetSubtype="8"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360" y="3708055"/>
            <a:ext cx="711123" cy="1099451"/>
          </a:xfrm>
          <a:prstGeom prst="rect">
            <a:avLst/>
          </a:prstGeom>
          <a:noFill/>
          <a:ln>
            <a:noFill/>
          </a:ln>
          <a:effectLst/>
        </p:spPr>
      </p:pic>
      <p:graphicFrame>
        <p:nvGraphicFramePr>
          <p:cNvPr id="39" name="表格 38"/>
          <p:cNvGraphicFramePr>
            <a:graphicFrameLocks noGrp="1"/>
          </p:cNvGraphicFramePr>
          <p:nvPr/>
        </p:nvGraphicFramePr>
        <p:xfrm>
          <a:off x="862808" y="472800"/>
          <a:ext cx="7183801" cy="853904"/>
        </p:xfrm>
        <a:graphic>
          <a:graphicData uri="http://schemas.openxmlformats.org/drawingml/2006/table">
            <a:tbl>
              <a:tblPr firstRow="1" firstCol="1" bandRow="1"/>
              <a:tblGrid>
                <a:gridCol w="1742241">
                  <a:extLst>
                    <a:ext uri="{9D8B030D-6E8A-4147-A177-3AD203B41FA5}">
                      <a16:colId xmlns:a16="http://schemas.microsoft.com/office/drawing/2014/main" val="20000"/>
                    </a:ext>
                  </a:extLst>
                </a:gridCol>
                <a:gridCol w="1608931">
                  <a:extLst>
                    <a:ext uri="{9D8B030D-6E8A-4147-A177-3AD203B41FA5}">
                      <a16:colId xmlns:a16="http://schemas.microsoft.com/office/drawing/2014/main" val="20001"/>
                    </a:ext>
                  </a:extLst>
                </a:gridCol>
                <a:gridCol w="1938627">
                  <a:extLst>
                    <a:ext uri="{9D8B030D-6E8A-4147-A177-3AD203B41FA5}">
                      <a16:colId xmlns:a16="http://schemas.microsoft.com/office/drawing/2014/main" val="20002"/>
                    </a:ext>
                  </a:extLst>
                </a:gridCol>
                <a:gridCol w="1894002">
                  <a:extLst>
                    <a:ext uri="{9D8B030D-6E8A-4147-A177-3AD203B41FA5}">
                      <a16:colId xmlns:a16="http://schemas.microsoft.com/office/drawing/2014/main" val="20003"/>
                    </a:ext>
                  </a:extLst>
                </a:gridCol>
              </a:tblGrid>
              <a:tr h="305264">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1800" b="1">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占男生总数的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4"/>
                      <a:stretch>
                        <a:fillRect l="-108712" t="-73333" r="-237879" b="-38889"/>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4"/>
                      <a:stretch>
                        <a:fillRect l="-173817" t="-73333" r="-98107" b="-38889"/>
                      </a:stretch>
                    </a:blipFill>
                  </a:tcPr>
                </a:tc>
                <a:tc>
                  <a:txBody>
                    <a:bodyPr/>
                    <a:lstStyle/>
                    <a:p>
                      <a:pPr algn="ctr">
                        <a:lnSpc>
                          <a:spcPct val="100000"/>
                        </a:lnSpc>
                        <a:spcAft>
                          <a:spcPts val="0"/>
                        </a:spcAft>
                      </a:pPr>
                      <a:r>
                        <a:rPr lang="zh-CN" sz="3200" b="1" dirty="0">
                          <a:solidFill>
                            <a:schemeClr val="tx2">
                              <a:lumMod val="60000"/>
                              <a:lumOff val="40000"/>
                            </a:schemeClr>
                          </a:solidFill>
                          <a:effectLst/>
                          <a:latin typeface="NEU-BZ-S92"/>
                          <a:ea typeface="NEU-BZ-S92"/>
                          <a:cs typeface="Times New Roman" panose="02020603050405020304" pitchFamily="18" charset="0"/>
                        </a:rPr>
                        <a:t>★</a:t>
                      </a:r>
                      <a:endParaRPr lang="zh-CN" sz="32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50" name="组合 69"/>
          <p:cNvGrpSpPr/>
          <p:nvPr/>
        </p:nvGrpSpPr>
        <p:grpSpPr bwMode="auto">
          <a:xfrm>
            <a:off x="1121288" y="2688913"/>
            <a:ext cx="3024188" cy="163512"/>
            <a:chOff x="4860368" y="4643611"/>
            <a:chExt cx="3024000" cy="164191"/>
          </a:xfrm>
          <a:noFill/>
        </p:grpSpPr>
        <p:cxnSp>
          <p:nvCxnSpPr>
            <p:cNvPr id="51" name="直接连接符 50"/>
            <p:cNvCxnSpPr/>
            <p:nvPr/>
          </p:nvCxnSpPr>
          <p:spPr>
            <a:xfrm>
              <a:off x="4860368" y="4796644"/>
              <a:ext cx="3024000" cy="0"/>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4869892" y="4664334"/>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282617" y="4664334"/>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723914" y="4645205"/>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6146163" y="4645205"/>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577936" y="4662740"/>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7009709" y="4662740"/>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443070" y="4643611"/>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865319" y="4643611"/>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60" name="左大括号 59"/>
          <p:cNvSpPr/>
          <p:nvPr/>
        </p:nvSpPr>
        <p:spPr>
          <a:xfrm rot="16200000" flipV="1">
            <a:off x="1461807" y="2599219"/>
            <a:ext cx="179388" cy="863600"/>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graphicFrame>
        <p:nvGraphicFramePr>
          <p:cNvPr id="61" name="Object 46"/>
          <p:cNvGraphicFramePr>
            <a:graphicFrameLocks noChangeAspect="1"/>
          </p:cNvGraphicFramePr>
          <p:nvPr>
            <p:extLst>
              <p:ext uri="{D42A27DB-BD31-4B8C-83A1-F6EECF244321}">
                <p14:modId xmlns:p14="http://schemas.microsoft.com/office/powerpoint/2010/main" val="3361947930"/>
              </p:ext>
            </p:extLst>
          </p:nvPr>
        </p:nvGraphicFramePr>
        <p:xfrm>
          <a:off x="1476888" y="3138175"/>
          <a:ext cx="195263" cy="504825"/>
        </p:xfrm>
        <a:graphic>
          <a:graphicData uri="http://schemas.openxmlformats.org/presentationml/2006/ole">
            <mc:AlternateContent xmlns:mc="http://schemas.openxmlformats.org/markup-compatibility/2006">
              <mc:Choice xmlns:v="urn:schemas-microsoft-com:vml" Requires="v">
                <p:oleObj spid="_x0000_s7363" name="公式" r:id="rId5" imgW="152400" imgH="393700" progId="Equation.3">
                  <p:embed/>
                </p:oleObj>
              </mc:Choice>
              <mc:Fallback>
                <p:oleObj name="公式" r:id="rId5" imgW="152400" imgH="393700" progId="Equation.3">
                  <p:embed/>
                  <p:pic>
                    <p:nvPicPr>
                      <p:cNvPr id="0" name="图片 733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888" y="3138175"/>
                        <a:ext cx="195263"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 name="左大括号 61"/>
          <p:cNvSpPr/>
          <p:nvPr/>
        </p:nvSpPr>
        <p:spPr>
          <a:xfrm rot="16200000" flipV="1">
            <a:off x="2546863" y="2371413"/>
            <a:ext cx="179387" cy="1296988"/>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graphicFrame>
        <p:nvGraphicFramePr>
          <p:cNvPr id="63" name="Object 47"/>
          <p:cNvGraphicFramePr>
            <a:graphicFrameLocks noChangeAspect="1"/>
          </p:cNvGraphicFramePr>
          <p:nvPr>
            <p:extLst>
              <p:ext uri="{D42A27DB-BD31-4B8C-83A1-F6EECF244321}">
                <p14:modId xmlns:p14="http://schemas.microsoft.com/office/powerpoint/2010/main" val="2764493976"/>
              </p:ext>
            </p:extLst>
          </p:nvPr>
        </p:nvGraphicFramePr>
        <p:xfrm>
          <a:off x="2559563" y="3138175"/>
          <a:ext cx="279400" cy="504825"/>
        </p:xfrm>
        <a:graphic>
          <a:graphicData uri="http://schemas.openxmlformats.org/presentationml/2006/ole">
            <mc:AlternateContent xmlns:mc="http://schemas.openxmlformats.org/markup-compatibility/2006">
              <mc:Choice xmlns:v="urn:schemas-microsoft-com:vml" Requires="v">
                <p:oleObj spid="_x0000_s7364" name="公式" r:id="rId7" imgW="127000" imgH="228600" progId="Equation.3">
                  <p:embed/>
                </p:oleObj>
              </mc:Choice>
              <mc:Fallback>
                <p:oleObj name="公式" r:id="rId7" imgW="127000" imgH="228600" progId="Equation.3">
                  <p:embed/>
                  <p:pic>
                    <p:nvPicPr>
                      <p:cNvPr id="0" name="图片 733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9563" y="3138175"/>
                        <a:ext cx="2794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4" name="左大括号 63"/>
          <p:cNvSpPr/>
          <p:nvPr/>
        </p:nvSpPr>
        <p:spPr>
          <a:xfrm rot="16200000" flipV="1">
            <a:off x="3627157" y="2599219"/>
            <a:ext cx="179388" cy="863600"/>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sp>
        <p:nvSpPr>
          <p:cNvPr id="65" name="TextBox 75"/>
          <p:cNvSpPr txBox="1">
            <a:spLocks noChangeArrowheads="1"/>
          </p:cNvSpPr>
          <p:nvPr/>
        </p:nvSpPr>
        <p:spPr bwMode="auto">
          <a:xfrm>
            <a:off x="3451738" y="3128650"/>
            <a:ext cx="503238" cy="52322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楷体" panose="02010609060101010101" pitchFamily="49" charset="-122"/>
                <a:ea typeface="楷体" panose="02010609060101010101" pitchFamily="49" charset="-122"/>
              </a:rPr>
              <a:t>？</a:t>
            </a:r>
          </a:p>
        </p:txBody>
      </p:sp>
      <p:sp>
        <p:nvSpPr>
          <p:cNvPr id="66" name="左大括号 65"/>
          <p:cNvSpPr/>
          <p:nvPr/>
        </p:nvSpPr>
        <p:spPr>
          <a:xfrm rot="5400000">
            <a:off x="2541307" y="1048232"/>
            <a:ext cx="180975" cy="3024187"/>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sp>
        <p:nvSpPr>
          <p:cNvPr id="67" name="TextBox 77"/>
          <p:cNvSpPr txBox="1">
            <a:spLocks noChangeArrowheads="1"/>
          </p:cNvSpPr>
          <p:nvPr/>
        </p:nvSpPr>
        <p:spPr bwMode="auto">
          <a:xfrm>
            <a:off x="2080138" y="2120588"/>
            <a:ext cx="1317625" cy="307777"/>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dirty="0">
                <a:latin typeface="楷体" panose="02010609060101010101" pitchFamily="49" charset="-122"/>
                <a:ea typeface="楷体" panose="02010609060101010101" pitchFamily="49" charset="-122"/>
              </a:rPr>
              <a:t>男生人数</a:t>
            </a:r>
          </a:p>
        </p:txBody>
      </p:sp>
      <p:sp>
        <p:nvSpPr>
          <p:cNvPr id="2" name="矩形 1"/>
          <p:cNvSpPr/>
          <p:nvPr/>
        </p:nvSpPr>
        <p:spPr>
          <a:xfrm>
            <a:off x="416081" y="1554153"/>
            <a:ext cx="6954148" cy="298159"/>
          </a:xfrm>
          <a:prstGeom prst="rect">
            <a:avLst/>
          </a:prstGeom>
        </p:spPr>
        <p:txBody>
          <a:bodyPr wrap="none">
            <a:spAutoFit/>
          </a:bodyPr>
          <a:lstStyle/>
          <a:p>
            <a:pPr indent="266700">
              <a:lnSpc>
                <a:spcPts val="1575"/>
              </a:lnSpc>
              <a:spcAft>
                <a:spcPts val="0"/>
              </a:spcAft>
            </a:pP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留在家中的男生人数占男生总数的几分之几</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sz="2400"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73" name="矩形标注 72"/>
          <p:cNvSpPr/>
          <p:nvPr/>
        </p:nvSpPr>
        <p:spPr>
          <a:xfrm>
            <a:off x="4446209" y="2137044"/>
            <a:ext cx="3600400" cy="1623139"/>
          </a:xfrm>
          <a:prstGeom prst="wedgeRectCallout">
            <a:avLst>
              <a:gd name="adj1" fmla="val 45165"/>
              <a:gd name="adj2" fmla="val 727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楷体" panose="02010609060101010101" pitchFamily="49" charset="-122"/>
              <a:ea typeface="楷体" panose="02010609060101010101" pitchFamily="49" charset="-122"/>
            </a:endParaRPr>
          </a:p>
        </p:txBody>
      </p:sp>
      <p:sp>
        <p:nvSpPr>
          <p:cNvPr id="74" name="矩形 73"/>
          <p:cNvSpPr/>
          <p:nvPr/>
        </p:nvSpPr>
        <p:spPr>
          <a:xfrm>
            <a:off x="4446208" y="2152690"/>
            <a:ext cx="3600401" cy="1569660"/>
          </a:xfrm>
          <a:prstGeom prst="rect">
            <a:avLst/>
          </a:prstGeom>
          <a:noFill/>
        </p:spPr>
        <p:txBody>
          <a:bodyPr wrap="square">
            <a:spAutoFit/>
          </a:bodyPr>
          <a:lstStyle/>
          <a:p>
            <a:r>
              <a:rPr lang="zh-CN" altLang="zh-CN" sz="2400" b="1" dirty="0">
                <a:latin typeface="楷体" panose="02010609060101010101" pitchFamily="49" charset="-122"/>
                <a:ea typeface="楷体" panose="02010609060101010101" pitchFamily="49" charset="-122"/>
              </a:rPr>
              <a:t>先求出户外活动和去少年宫的男生人数</a:t>
            </a:r>
            <a:r>
              <a:rPr lang="zh-CN" altLang="en-US" sz="2400" b="1" dirty="0">
                <a:latin typeface="楷体" panose="02010609060101010101" pitchFamily="49" charset="-122"/>
                <a:ea typeface="楷体" panose="02010609060101010101" pitchFamily="49" charset="-122"/>
              </a:rPr>
              <a:t>一共</a:t>
            </a:r>
            <a:r>
              <a:rPr lang="zh-CN" altLang="zh-CN" sz="2400" b="1" dirty="0">
                <a:latin typeface="楷体" panose="02010609060101010101" pitchFamily="49" charset="-122"/>
                <a:ea typeface="楷体" panose="02010609060101010101" pitchFamily="49" charset="-122"/>
              </a:rPr>
              <a:t>占全班男生总数的几分之几</a:t>
            </a:r>
            <a:r>
              <a:rPr lang="en-US" altLang="zh-CN" sz="2400" b="1" dirty="0">
                <a:latin typeface="楷体" panose="02010609060101010101" pitchFamily="49" charset="-122"/>
                <a:ea typeface="楷体" panose="02010609060101010101" pitchFamily="49" charset="-122"/>
              </a:rPr>
              <a:t>,</a:t>
            </a:r>
            <a:r>
              <a:rPr lang="zh-CN" altLang="zh-CN" sz="2400" b="1" dirty="0">
                <a:latin typeface="楷体" panose="02010609060101010101" pitchFamily="49" charset="-122"/>
                <a:ea typeface="楷体" panose="02010609060101010101" pitchFamily="49" charset="-122"/>
              </a:rPr>
              <a:t>再用整体“</a:t>
            </a:r>
            <a:r>
              <a:rPr lang="en-US" altLang="zh-CN" sz="2400" b="1" dirty="0">
                <a:latin typeface="楷体" panose="02010609060101010101" pitchFamily="49" charset="-122"/>
                <a:ea typeface="楷体" panose="02010609060101010101" pitchFamily="49" charset="-122"/>
              </a:rPr>
              <a:t>1</a:t>
            </a:r>
            <a:r>
              <a:rPr lang="zh-CN" altLang="zh-CN" sz="2400" b="1" dirty="0">
                <a:latin typeface="楷体" panose="02010609060101010101" pitchFamily="49" charset="-122"/>
                <a:ea typeface="楷体" panose="02010609060101010101" pitchFamily="49" charset="-122"/>
              </a:rPr>
              <a:t>”减去这个和</a:t>
            </a:r>
            <a:r>
              <a:rPr lang="zh-CN" altLang="en-US" sz="2400" b="1" dirty="0">
                <a:latin typeface="楷体" panose="02010609060101010101" pitchFamily="49" charset="-122"/>
                <a:ea typeface="楷体" panose="02010609060101010101" pitchFamily="49" charset="-122"/>
              </a:rPr>
              <a:t>。</a:t>
            </a:r>
            <a:endParaRPr lang="zh-CN" altLang="en-US" sz="24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down)">
                                      <p:cBhvr>
                                        <p:cTn id="11" dur="500"/>
                                        <p:tgtEl>
                                          <p:spTgt spid="66"/>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dissolve">
                                      <p:cBhvr>
                                        <p:cTn id="15" dur="500"/>
                                        <p:tgtEl>
                                          <p:spTgt spid="6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up)">
                                      <p:cBhvr>
                                        <p:cTn id="20" dur="500"/>
                                        <p:tgtEl>
                                          <p:spTgt spid="60"/>
                                        </p:tgtEl>
                                      </p:cBhvr>
                                    </p:animEffect>
                                  </p:childTnLst>
                                </p:cTn>
                              </p:par>
                            </p:childTnLst>
                          </p:cTn>
                        </p:par>
                        <p:par>
                          <p:cTn id="21" fill="hold">
                            <p:stCondLst>
                              <p:cond delay="500"/>
                            </p:stCondLst>
                            <p:childTnLst>
                              <p:par>
                                <p:cTn id="22" presetID="9" presetClass="entr" presetSubtype="0" fill="hold"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dissolve">
                                      <p:cBhvr>
                                        <p:cTn id="24" dur="500"/>
                                        <p:tgtEl>
                                          <p:spTgt spid="6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up)">
                                      <p:cBhvr>
                                        <p:cTn id="29" dur="500"/>
                                        <p:tgtEl>
                                          <p:spTgt spid="62"/>
                                        </p:tgtEl>
                                      </p:cBhvr>
                                    </p:animEffect>
                                  </p:childTnLst>
                                </p:cTn>
                              </p:par>
                            </p:childTnLst>
                          </p:cTn>
                        </p:par>
                        <p:par>
                          <p:cTn id="30" fill="hold">
                            <p:stCondLst>
                              <p:cond delay="500"/>
                            </p:stCondLst>
                            <p:childTnLst>
                              <p:par>
                                <p:cTn id="31" presetID="9" presetClass="entr" presetSubtype="0"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dissolve">
                                      <p:cBhvr>
                                        <p:cTn id="33" dur="500"/>
                                        <p:tgtEl>
                                          <p:spTgt spid="6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up)">
                                      <p:cBhvr>
                                        <p:cTn id="38" dur="500"/>
                                        <p:tgtEl>
                                          <p:spTgt spid="64"/>
                                        </p:tgtEl>
                                      </p:cBhvr>
                                    </p:animEffect>
                                  </p:childTnLst>
                                </p:cTn>
                              </p:par>
                            </p:childTnLst>
                          </p:cTn>
                        </p:par>
                        <p:par>
                          <p:cTn id="39" fill="hold">
                            <p:stCondLst>
                              <p:cond delay="500"/>
                            </p:stCondLst>
                            <p:childTnLst>
                              <p:par>
                                <p:cTn id="40" presetID="9" presetClass="entr" presetSubtype="0"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dissolve">
                                      <p:cBhvr>
                                        <p:cTn id="42" dur="500"/>
                                        <p:tgtEl>
                                          <p:spTgt spid="6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right)">
                                      <p:cBhvr>
                                        <p:cTn id="47" dur="500"/>
                                        <p:tgtEl>
                                          <p:spTgt spid="7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left)">
                                      <p:cBhvr>
                                        <p:cTn id="50" dur="500"/>
                                        <p:tgtEl>
                                          <p:spTgt spid="7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2" grpId="0" animBg="1"/>
      <p:bldP spid="64" grpId="0" animBg="1"/>
      <p:bldP spid="65" grpId="0"/>
      <p:bldP spid="66" grpId="0" animBg="1"/>
      <p:bldP spid="67" grpId="0"/>
      <p:bldP spid="73" grpId="0" animBg="1"/>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表格 38"/>
          <p:cNvGraphicFramePr>
            <a:graphicFrameLocks noGrp="1"/>
          </p:cNvGraphicFramePr>
          <p:nvPr/>
        </p:nvGraphicFramePr>
        <p:xfrm>
          <a:off x="862808" y="472800"/>
          <a:ext cx="7183801" cy="853904"/>
        </p:xfrm>
        <a:graphic>
          <a:graphicData uri="http://schemas.openxmlformats.org/drawingml/2006/table">
            <a:tbl>
              <a:tblPr firstRow="1" firstCol="1" bandRow="1"/>
              <a:tblGrid>
                <a:gridCol w="1742241">
                  <a:extLst>
                    <a:ext uri="{9D8B030D-6E8A-4147-A177-3AD203B41FA5}">
                      <a16:colId xmlns:a16="http://schemas.microsoft.com/office/drawing/2014/main" val="20000"/>
                    </a:ext>
                  </a:extLst>
                </a:gridCol>
                <a:gridCol w="1608931">
                  <a:extLst>
                    <a:ext uri="{9D8B030D-6E8A-4147-A177-3AD203B41FA5}">
                      <a16:colId xmlns:a16="http://schemas.microsoft.com/office/drawing/2014/main" val="20001"/>
                    </a:ext>
                  </a:extLst>
                </a:gridCol>
                <a:gridCol w="1938627">
                  <a:extLst>
                    <a:ext uri="{9D8B030D-6E8A-4147-A177-3AD203B41FA5}">
                      <a16:colId xmlns:a16="http://schemas.microsoft.com/office/drawing/2014/main" val="20002"/>
                    </a:ext>
                  </a:extLst>
                </a:gridCol>
                <a:gridCol w="1894002">
                  <a:extLst>
                    <a:ext uri="{9D8B030D-6E8A-4147-A177-3AD203B41FA5}">
                      <a16:colId xmlns:a16="http://schemas.microsoft.com/office/drawing/2014/main" val="20003"/>
                    </a:ext>
                  </a:extLst>
                </a:gridCol>
              </a:tblGrid>
              <a:tr h="305264">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1800" b="1">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548640">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占男生总数的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08712" t="-73333" r="-237879" b="-38889"/>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73817" t="-73333" r="-98107" b="-38889"/>
                      </a:stretch>
                    </a:blipFill>
                  </a:tcPr>
                </a:tc>
                <a:tc>
                  <a:txBody>
                    <a:bodyPr/>
                    <a:lstStyle/>
                    <a:p>
                      <a:pPr algn="ctr">
                        <a:lnSpc>
                          <a:spcPct val="100000"/>
                        </a:lnSpc>
                        <a:spcAft>
                          <a:spcPts val="0"/>
                        </a:spcAft>
                      </a:pPr>
                      <a:r>
                        <a:rPr lang="zh-CN" sz="3200" b="1" dirty="0">
                          <a:solidFill>
                            <a:schemeClr val="tx2">
                              <a:lumMod val="60000"/>
                              <a:lumOff val="40000"/>
                            </a:schemeClr>
                          </a:solidFill>
                          <a:effectLst/>
                          <a:latin typeface="NEU-BZ-S92"/>
                          <a:ea typeface="NEU-BZ-S92"/>
                          <a:cs typeface="Times New Roman" panose="02020603050405020304" pitchFamily="18" charset="0"/>
                        </a:rPr>
                        <a:t>★</a:t>
                      </a:r>
                      <a:endParaRPr lang="zh-CN" sz="32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pSp>
        <p:nvGrpSpPr>
          <p:cNvPr id="50" name="组合 69"/>
          <p:cNvGrpSpPr/>
          <p:nvPr/>
        </p:nvGrpSpPr>
        <p:grpSpPr bwMode="auto">
          <a:xfrm>
            <a:off x="1121288" y="2688913"/>
            <a:ext cx="3024188" cy="163512"/>
            <a:chOff x="4860368" y="4643611"/>
            <a:chExt cx="3024000" cy="164191"/>
          </a:xfrm>
          <a:noFill/>
        </p:grpSpPr>
        <p:cxnSp>
          <p:nvCxnSpPr>
            <p:cNvPr id="51" name="直接连接符 50"/>
            <p:cNvCxnSpPr/>
            <p:nvPr/>
          </p:nvCxnSpPr>
          <p:spPr>
            <a:xfrm>
              <a:off x="4860368" y="4796644"/>
              <a:ext cx="3024000" cy="0"/>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4869892" y="4664334"/>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282617" y="4664334"/>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723914" y="4645205"/>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6146163" y="4645205"/>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577936" y="4662740"/>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7009709" y="4662740"/>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443070" y="4643611"/>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865319" y="4643611"/>
              <a:ext cx="0" cy="143468"/>
            </a:xfrm>
            <a:prstGeom prst="line">
              <a:avLst/>
            </a:prstGeom>
            <a:grpFill/>
            <a:ln w="28575">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60" name="左大括号 59"/>
          <p:cNvSpPr/>
          <p:nvPr/>
        </p:nvSpPr>
        <p:spPr>
          <a:xfrm rot="16200000" flipV="1">
            <a:off x="1461807" y="2599219"/>
            <a:ext cx="179388" cy="863600"/>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graphicFrame>
        <p:nvGraphicFramePr>
          <p:cNvPr id="61" name="Object 46"/>
          <p:cNvGraphicFramePr>
            <a:graphicFrameLocks noChangeAspect="1"/>
          </p:cNvGraphicFramePr>
          <p:nvPr>
            <p:extLst>
              <p:ext uri="{D42A27DB-BD31-4B8C-83A1-F6EECF244321}">
                <p14:modId xmlns:p14="http://schemas.microsoft.com/office/powerpoint/2010/main" val="2094764677"/>
              </p:ext>
            </p:extLst>
          </p:nvPr>
        </p:nvGraphicFramePr>
        <p:xfrm>
          <a:off x="1476888" y="3138175"/>
          <a:ext cx="195263" cy="504825"/>
        </p:xfrm>
        <a:graphic>
          <a:graphicData uri="http://schemas.openxmlformats.org/presentationml/2006/ole">
            <mc:AlternateContent xmlns:mc="http://schemas.openxmlformats.org/markup-compatibility/2006">
              <mc:Choice xmlns:v="urn:schemas-microsoft-com:vml" Requires="v">
                <p:oleObj spid="_x0000_s10254" name="公式" r:id="rId4" imgW="152400" imgH="393700" progId="Equation.3">
                  <p:embed/>
                </p:oleObj>
              </mc:Choice>
              <mc:Fallback>
                <p:oleObj name="公式" r:id="rId4" imgW="152400" imgH="393700" progId="Equation.3">
                  <p:embed/>
                  <p:pic>
                    <p:nvPicPr>
                      <p:cNvPr id="61" name="Object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888" y="3138175"/>
                        <a:ext cx="195263"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 name="左大括号 61"/>
          <p:cNvSpPr/>
          <p:nvPr/>
        </p:nvSpPr>
        <p:spPr>
          <a:xfrm rot="16200000" flipV="1">
            <a:off x="2546863" y="2371413"/>
            <a:ext cx="179387" cy="1296988"/>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graphicFrame>
        <p:nvGraphicFramePr>
          <p:cNvPr id="63" name="Object 47"/>
          <p:cNvGraphicFramePr>
            <a:graphicFrameLocks noChangeAspect="1"/>
          </p:cNvGraphicFramePr>
          <p:nvPr>
            <p:extLst>
              <p:ext uri="{D42A27DB-BD31-4B8C-83A1-F6EECF244321}">
                <p14:modId xmlns:p14="http://schemas.microsoft.com/office/powerpoint/2010/main" val="3607625648"/>
              </p:ext>
            </p:extLst>
          </p:nvPr>
        </p:nvGraphicFramePr>
        <p:xfrm>
          <a:off x="2559563" y="3138175"/>
          <a:ext cx="279400" cy="504825"/>
        </p:xfrm>
        <a:graphic>
          <a:graphicData uri="http://schemas.openxmlformats.org/presentationml/2006/ole">
            <mc:AlternateContent xmlns:mc="http://schemas.openxmlformats.org/markup-compatibility/2006">
              <mc:Choice xmlns:v="urn:schemas-microsoft-com:vml" Requires="v">
                <p:oleObj spid="_x0000_s10255" name="公式" r:id="rId6" imgW="127000" imgH="228600" progId="Equation.3">
                  <p:embed/>
                </p:oleObj>
              </mc:Choice>
              <mc:Fallback>
                <p:oleObj name="公式" r:id="rId6" imgW="127000" imgH="228600" progId="Equation.3">
                  <p:embed/>
                  <p:pic>
                    <p:nvPicPr>
                      <p:cNvPr id="63" name="Object 4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59563" y="3138175"/>
                        <a:ext cx="2794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4" name="左大括号 63"/>
          <p:cNvSpPr/>
          <p:nvPr/>
        </p:nvSpPr>
        <p:spPr>
          <a:xfrm rot="16200000" flipV="1">
            <a:off x="3627157" y="2599219"/>
            <a:ext cx="179388" cy="863600"/>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sp>
        <p:nvSpPr>
          <p:cNvPr id="65" name="TextBox 75"/>
          <p:cNvSpPr txBox="1">
            <a:spLocks noChangeArrowheads="1"/>
          </p:cNvSpPr>
          <p:nvPr/>
        </p:nvSpPr>
        <p:spPr bwMode="auto">
          <a:xfrm>
            <a:off x="3451738" y="3128650"/>
            <a:ext cx="503238" cy="523220"/>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00" b="1">
                <a:solidFill>
                  <a:srgbClr val="FF0000"/>
                </a:solidFill>
                <a:latin typeface="楷体" panose="02010609060101010101" pitchFamily="49" charset="-122"/>
                <a:ea typeface="楷体" panose="02010609060101010101" pitchFamily="49" charset="-122"/>
              </a:rPr>
              <a:t>？</a:t>
            </a:r>
          </a:p>
        </p:txBody>
      </p:sp>
      <p:sp>
        <p:nvSpPr>
          <p:cNvPr id="66" name="左大括号 65"/>
          <p:cNvSpPr/>
          <p:nvPr/>
        </p:nvSpPr>
        <p:spPr>
          <a:xfrm rot="5400000">
            <a:off x="2541307" y="1048232"/>
            <a:ext cx="180975" cy="3024187"/>
          </a:xfrm>
          <a:prstGeom prst="leftBrace">
            <a:avLst>
              <a:gd name="adj1" fmla="val 25197"/>
              <a:gd name="adj2" fmla="val 50000"/>
            </a:avLst>
          </a:prstGeom>
          <a:noFill/>
          <a:ln w="28575">
            <a:solidFill>
              <a:srgbClr val="0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b="1">
              <a:latin typeface="楷体" panose="02010609060101010101" pitchFamily="49" charset="-122"/>
              <a:ea typeface="楷体" panose="02010609060101010101" pitchFamily="49" charset="-122"/>
            </a:endParaRPr>
          </a:p>
        </p:txBody>
      </p:sp>
      <p:sp>
        <p:nvSpPr>
          <p:cNvPr id="67" name="TextBox 77"/>
          <p:cNvSpPr txBox="1">
            <a:spLocks noChangeArrowheads="1"/>
          </p:cNvSpPr>
          <p:nvPr/>
        </p:nvSpPr>
        <p:spPr bwMode="auto">
          <a:xfrm>
            <a:off x="2080138" y="2120588"/>
            <a:ext cx="1317625" cy="307777"/>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dirty="0">
                <a:latin typeface="楷体" panose="02010609060101010101" pitchFamily="49" charset="-122"/>
                <a:ea typeface="楷体" panose="02010609060101010101" pitchFamily="49" charset="-122"/>
              </a:rPr>
              <a:t>男生人数</a:t>
            </a:r>
          </a:p>
        </p:txBody>
      </p:sp>
      <p:graphicFrame>
        <p:nvGraphicFramePr>
          <p:cNvPr id="68" name="Object 48"/>
          <p:cNvGraphicFramePr>
            <a:graphicFrameLocks noChangeAspect="1"/>
          </p:cNvGraphicFramePr>
          <p:nvPr>
            <p:extLst>
              <p:ext uri="{D42A27DB-BD31-4B8C-83A1-F6EECF244321}">
                <p14:modId xmlns:p14="http://schemas.microsoft.com/office/powerpoint/2010/main" val="4040564420"/>
              </p:ext>
            </p:extLst>
          </p:nvPr>
        </p:nvGraphicFramePr>
        <p:xfrm>
          <a:off x="5962138" y="2073920"/>
          <a:ext cx="1193800" cy="673100"/>
        </p:xfrm>
        <a:graphic>
          <a:graphicData uri="http://schemas.openxmlformats.org/presentationml/2006/ole">
            <mc:AlternateContent xmlns:mc="http://schemas.openxmlformats.org/markup-compatibility/2006">
              <mc:Choice xmlns:v="urn:schemas-microsoft-com:vml" Requires="v">
                <p:oleObj spid="_x0000_s10256" name="公式" r:id="rId8" imgW="698500" imgH="393700" progId="Equation.3">
                  <p:embed/>
                </p:oleObj>
              </mc:Choice>
              <mc:Fallback>
                <p:oleObj name="公式" r:id="rId8" imgW="698500" imgH="393700" progId="Equation.3">
                  <p:embed/>
                  <p:pic>
                    <p:nvPicPr>
                      <p:cNvPr id="68" name="Object 4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62138" y="2073920"/>
                        <a:ext cx="1193800" cy="673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 name="Object 51"/>
          <p:cNvGraphicFramePr>
            <a:graphicFrameLocks noChangeAspect="1"/>
          </p:cNvGraphicFramePr>
          <p:nvPr>
            <p:extLst>
              <p:ext uri="{D42A27DB-BD31-4B8C-83A1-F6EECF244321}">
                <p14:modId xmlns:p14="http://schemas.microsoft.com/office/powerpoint/2010/main" val="1850110602"/>
              </p:ext>
            </p:extLst>
          </p:nvPr>
        </p:nvGraphicFramePr>
        <p:xfrm>
          <a:off x="5741476" y="2709920"/>
          <a:ext cx="858837" cy="719137"/>
        </p:xfrm>
        <a:graphic>
          <a:graphicData uri="http://schemas.openxmlformats.org/presentationml/2006/ole">
            <mc:AlternateContent xmlns:mc="http://schemas.openxmlformats.org/markup-compatibility/2006">
              <mc:Choice xmlns:v="urn:schemas-microsoft-com:vml" Requires="v">
                <p:oleObj spid="_x0000_s10257" name="公式" r:id="rId10" imgW="469900" imgH="393700" progId="Equation.3">
                  <p:embed/>
                </p:oleObj>
              </mc:Choice>
              <mc:Fallback>
                <p:oleObj name="公式" r:id="rId10" imgW="469900" imgH="393700" progId="Equation.3">
                  <p:embed/>
                  <p:pic>
                    <p:nvPicPr>
                      <p:cNvPr id="71" name="Object 5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41476" y="2709920"/>
                        <a:ext cx="858837"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 name="Object 52"/>
          <p:cNvGraphicFramePr>
            <a:graphicFrameLocks noChangeAspect="1"/>
          </p:cNvGraphicFramePr>
          <p:nvPr>
            <p:extLst>
              <p:ext uri="{D42A27DB-BD31-4B8C-83A1-F6EECF244321}">
                <p14:modId xmlns:p14="http://schemas.microsoft.com/office/powerpoint/2010/main" val="2558610354"/>
              </p:ext>
            </p:extLst>
          </p:nvPr>
        </p:nvGraphicFramePr>
        <p:xfrm>
          <a:off x="5741475" y="3380844"/>
          <a:ext cx="506412" cy="684213"/>
        </p:xfrm>
        <a:graphic>
          <a:graphicData uri="http://schemas.openxmlformats.org/presentationml/2006/ole">
            <mc:AlternateContent xmlns:mc="http://schemas.openxmlformats.org/markup-compatibility/2006">
              <mc:Choice xmlns:v="urn:schemas-microsoft-com:vml" Requires="v">
                <p:oleObj spid="_x0000_s10258" name="公式" r:id="rId12" imgW="292100" imgH="393700" progId="Equation.3">
                  <p:embed/>
                </p:oleObj>
              </mc:Choice>
              <mc:Fallback>
                <p:oleObj name="公式" r:id="rId12" imgW="292100" imgH="393700" progId="Equation.3">
                  <p:embed/>
                  <p:pic>
                    <p:nvPicPr>
                      <p:cNvPr id="72" name="Object 5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41475" y="3380844"/>
                        <a:ext cx="506412" cy="684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矩形 1"/>
          <p:cNvSpPr/>
          <p:nvPr/>
        </p:nvSpPr>
        <p:spPr>
          <a:xfrm>
            <a:off x="416081" y="1554153"/>
            <a:ext cx="6954148" cy="298159"/>
          </a:xfrm>
          <a:prstGeom prst="rect">
            <a:avLst/>
          </a:prstGeom>
        </p:spPr>
        <p:txBody>
          <a:bodyPr wrap="none">
            <a:spAutoFit/>
          </a:bodyPr>
          <a:lstStyle/>
          <a:p>
            <a:pPr indent="266700">
              <a:lnSpc>
                <a:spcPts val="1575"/>
              </a:lnSpc>
              <a:spcAft>
                <a:spcPts val="0"/>
              </a:spcAft>
            </a:pP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留在家中的男生人数占男生总数的几分之几</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sz="2400"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3" name="矩形 2"/>
          <p:cNvSpPr/>
          <p:nvPr/>
        </p:nvSpPr>
        <p:spPr>
          <a:xfrm>
            <a:off x="1983301" y="4099981"/>
            <a:ext cx="6458520" cy="461665"/>
          </a:xfrm>
          <a:prstGeom prst="rect">
            <a:avLst/>
          </a:prstGeom>
          <a:noFill/>
        </p:spPr>
        <p:txBody>
          <a:bodyPr wrap="square">
            <a:spAutoFit/>
          </a:bodyPr>
          <a:lstStyle/>
          <a:p>
            <a:r>
              <a:rPr lang="zh-CN" altLang="en-US" sz="2400" b="1" dirty="0">
                <a:latin typeface="楷体" panose="02010609060101010101" pitchFamily="49" charset="-122"/>
                <a:ea typeface="楷体" panose="02010609060101010101" pitchFamily="49" charset="-122"/>
              </a:rPr>
              <a:t>答：留在家中的男生人数占男生总数的   。</a:t>
            </a:r>
          </a:p>
        </p:txBody>
      </p:sp>
      <p:graphicFrame>
        <p:nvGraphicFramePr>
          <p:cNvPr id="76" name="Object 48"/>
          <p:cNvGraphicFramePr>
            <a:graphicFrameLocks noChangeAspect="1"/>
          </p:cNvGraphicFramePr>
          <p:nvPr>
            <p:extLst>
              <p:ext uri="{D42A27DB-BD31-4B8C-83A1-F6EECF244321}">
                <p14:modId xmlns:p14="http://schemas.microsoft.com/office/powerpoint/2010/main" val="3572664127"/>
              </p:ext>
            </p:extLst>
          </p:nvPr>
        </p:nvGraphicFramePr>
        <p:xfrm>
          <a:off x="7236296" y="3928678"/>
          <a:ext cx="506411" cy="804270"/>
        </p:xfrm>
        <a:graphic>
          <a:graphicData uri="http://schemas.openxmlformats.org/presentationml/2006/ole">
            <mc:AlternateContent xmlns:mc="http://schemas.openxmlformats.org/markup-compatibility/2006">
              <mc:Choice xmlns:v="urn:schemas-microsoft-com:vml" Requires="v">
                <p:oleObj spid="_x0000_s10259" name="公式" r:id="rId14" imgW="3352800" imgH="9753600" progId="Equation.3">
                  <p:embed/>
                </p:oleObj>
              </mc:Choice>
              <mc:Fallback>
                <p:oleObj name="公式" r:id="rId14" imgW="3352800" imgH="9753600" progId="Equation.3">
                  <p:embed/>
                  <p:pic>
                    <p:nvPicPr>
                      <p:cNvPr id="76" name="Object 48"/>
                      <p:cNvPicPr>
                        <a:picLocks noChangeAspect="1" noChangeArrowheads="1"/>
                      </p:cNvPicPr>
                      <p:nvPr/>
                    </p:nvPicPr>
                    <p:blipFill>
                      <a:blip r:embed="rId15"/>
                      <a:srcRect/>
                      <a:stretch>
                        <a:fillRect/>
                      </a:stretch>
                    </p:blipFill>
                    <p:spPr bwMode="auto">
                      <a:xfrm>
                        <a:off x="7236296" y="3928678"/>
                        <a:ext cx="506411" cy="80427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9849877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wipe(left)">
                                      <p:cBhvr>
                                        <p:cTn id="12" dur="500"/>
                                        <p:tgtEl>
                                          <p:spTgt spid="7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wipe(left)">
                                      <p:cBhvr>
                                        <p:cTn id="17" dur="500"/>
                                        <p:tgtEl>
                                          <p:spTgt spid="7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22" presetClass="entr" presetSubtype="8"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wipe(left)">
                                      <p:cBhvr>
                                        <p:cTn id="25"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8941" y="1554153"/>
            <a:ext cx="8191666" cy="298159"/>
          </a:xfrm>
          <a:prstGeom prst="rect">
            <a:avLst/>
          </a:prstGeom>
        </p:spPr>
        <p:txBody>
          <a:bodyPr wrap="none">
            <a:spAutoFit/>
          </a:bodyPr>
          <a:lstStyle/>
          <a:p>
            <a:pPr indent="266700">
              <a:lnSpc>
                <a:spcPts val="1575"/>
              </a:lnSpc>
              <a:spcAft>
                <a:spcPts val="0"/>
              </a:spcAft>
            </a:pP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(2)</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算一算，</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留在家中的</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女</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生人数占</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女</a:t>
            </a:r>
            <a:r>
              <a:rPr lang="zh-CN"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生总数的几分之几</a:t>
            </a:r>
            <a:r>
              <a:rPr lang="en-US" altLang="zh-CN" sz="2400"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sz="2400"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p:txBody>
      </p:sp>
      <p:graphicFrame>
        <p:nvGraphicFramePr>
          <p:cNvPr id="36" name="表格 35"/>
          <p:cNvGraphicFramePr>
            <a:graphicFrameLocks noGrp="1"/>
          </p:cNvGraphicFramePr>
          <p:nvPr/>
        </p:nvGraphicFramePr>
        <p:xfrm>
          <a:off x="832180" y="409357"/>
          <a:ext cx="7344816" cy="1023021"/>
        </p:xfrm>
        <a:graphic>
          <a:graphicData uri="http://schemas.openxmlformats.org/drawingml/2006/table">
            <a:tbl>
              <a:tblPr firstRow="1" firstCol="1" bandRow="1"/>
              <a:tblGrid>
                <a:gridCol w="1781291">
                  <a:extLst>
                    <a:ext uri="{9D8B030D-6E8A-4147-A177-3AD203B41FA5}">
                      <a16:colId xmlns:a16="http://schemas.microsoft.com/office/drawing/2014/main" val="20000"/>
                    </a:ext>
                  </a:extLst>
                </a:gridCol>
                <a:gridCol w="1690619">
                  <a:extLst>
                    <a:ext uri="{9D8B030D-6E8A-4147-A177-3AD203B41FA5}">
                      <a16:colId xmlns:a16="http://schemas.microsoft.com/office/drawing/2014/main" val="20001"/>
                    </a:ext>
                  </a:extLst>
                </a:gridCol>
                <a:gridCol w="1895486">
                  <a:extLst>
                    <a:ext uri="{9D8B030D-6E8A-4147-A177-3AD203B41FA5}">
                      <a16:colId xmlns:a16="http://schemas.microsoft.com/office/drawing/2014/main" val="20002"/>
                    </a:ext>
                  </a:extLst>
                </a:gridCol>
                <a:gridCol w="1977420">
                  <a:extLst>
                    <a:ext uri="{9D8B030D-6E8A-4147-A177-3AD203B41FA5}">
                      <a16:colId xmlns:a16="http://schemas.microsoft.com/office/drawing/2014/main" val="20003"/>
                    </a:ext>
                  </a:extLst>
                </a:gridCol>
              </a:tblGrid>
              <a:tr h="432048">
                <a:tc>
                  <a:txBody>
                    <a:bodyPr/>
                    <a:lstStyle/>
                    <a:p>
                      <a:pPr algn="ctr">
                        <a:lnSpc>
                          <a:spcPts val="1575"/>
                        </a:lnSpc>
                        <a:spcAft>
                          <a:spcPts val="0"/>
                        </a:spcAft>
                      </a:pPr>
                      <a:r>
                        <a:rPr lang="en-US" sz="2000" b="1" dirty="0">
                          <a:solidFill>
                            <a:srgbClr val="000000"/>
                          </a:solidFill>
                          <a:effectLst/>
                          <a:latin typeface="NEU-BZ-S92"/>
                          <a:ea typeface="方正书宋_GBK" panose="03000509000000000000" pitchFamily="65" charset="-122"/>
                          <a:cs typeface="Times New Roman" panose="02020603050405020304" pitchFamily="18" charset="0"/>
                        </a:rPr>
                        <a:t> </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户外活动</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去少年宫</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pPr algn="ctr">
                        <a:lnSpc>
                          <a:spcPts val="1575"/>
                        </a:lnSpc>
                        <a:spcAft>
                          <a:spcPts val="0"/>
                        </a:spcAft>
                      </a:pPr>
                      <a:r>
                        <a:rPr lang="zh-CN" sz="2000" b="1" dirty="0">
                          <a:solidFill>
                            <a:srgbClr val="000000"/>
                          </a:solidFill>
                          <a:effectLst/>
                          <a:latin typeface="NEU-BZ-S92"/>
                          <a:ea typeface="方正楷体_GBK" panose="03000509000000000000" pitchFamily="65" charset="-122"/>
                          <a:cs typeface="Times New Roman" panose="02020603050405020304" pitchFamily="18" charset="0"/>
                        </a:rPr>
                        <a:t>留在家中</a:t>
                      </a:r>
                      <a:endParaRPr lang="zh-CN" sz="20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extLst>
                  <a:ext uri="{0D108BD9-81ED-4DB2-BD59-A6C34878D82A}">
                    <a16:rowId xmlns:a16="http://schemas.microsoft.com/office/drawing/2014/main" val="10000"/>
                  </a:ext>
                </a:extLst>
              </a:tr>
              <a:tr h="590973">
                <a:tc>
                  <a:txBody>
                    <a:bodyPr/>
                    <a:lstStyle/>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占</a:t>
                      </a:r>
                      <a:r>
                        <a:rPr lang="zh-CN" altLang="en-US" sz="1800" b="1" dirty="0">
                          <a:solidFill>
                            <a:srgbClr val="000000"/>
                          </a:solidFill>
                          <a:effectLst/>
                          <a:latin typeface="NEU-BZ-S92"/>
                          <a:ea typeface="方正楷体_GBK" panose="03000509000000000000" pitchFamily="65" charset="-122"/>
                          <a:cs typeface="Times New Roman" panose="02020603050405020304" pitchFamily="18" charset="0"/>
                        </a:rPr>
                        <a:t>女</a:t>
                      </a:r>
                      <a:r>
                        <a:rPr lang="zh-CN" sz="1800" b="1" dirty="0">
                          <a:solidFill>
                            <a:srgbClr val="000000"/>
                          </a:solidFill>
                          <a:effectLst/>
                          <a:latin typeface="NEU-BZ-S92"/>
                          <a:ea typeface="方正楷体_GBK" panose="03000509000000000000" pitchFamily="65" charset="-122"/>
                          <a:cs typeface="Times New Roman" panose="02020603050405020304" pitchFamily="18" charset="0"/>
                        </a:rPr>
                        <a:t>生总数的</a:t>
                      </a:r>
                    </a:p>
                    <a:p>
                      <a:pPr algn="ctr">
                        <a:lnSpc>
                          <a:spcPct val="100000"/>
                        </a:lnSpc>
                        <a:spcAft>
                          <a:spcPts val="0"/>
                        </a:spcAft>
                      </a:pPr>
                      <a:r>
                        <a:rPr lang="zh-CN" sz="1800" b="1" dirty="0">
                          <a:solidFill>
                            <a:srgbClr val="000000"/>
                          </a:solidFill>
                          <a:effectLst/>
                          <a:latin typeface="NEU-BZ-S92"/>
                          <a:ea typeface="方正楷体_GBK" panose="03000509000000000000" pitchFamily="65" charset="-122"/>
                          <a:cs typeface="Times New Roman" panose="02020603050405020304" pitchFamily="18" charset="0"/>
                        </a:rPr>
                        <a:t>几分之几</a:t>
                      </a:r>
                      <a:endParaRPr lang="zh-CN" sz="1800" b="1" dirty="0">
                        <a:solidFill>
                          <a:srgbClr val="000000"/>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05776" t="-82474" r="-229603" b="-43299"/>
                      </a:stretch>
                    </a:blipFill>
                  </a:tcPr>
                </a:tc>
                <a:tc>
                  <a:txBody>
                    <a:bodyPr/>
                    <a:lstStyle/>
                    <a:p>
                      <a:endParaRPr lang="zh-CN"/>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blipFill rotWithShape="1">
                      <a:blip r:embed="rId3"/>
                      <a:stretch>
                        <a:fillRect l="-183280" t="-82474" r="-104502" b="-43299"/>
                      </a:stretch>
                    </a:blipFill>
                  </a:tcPr>
                </a:tc>
                <a:tc>
                  <a:txBody>
                    <a:bodyPr/>
                    <a:lstStyle/>
                    <a:p>
                      <a:pPr algn="ctr">
                        <a:lnSpc>
                          <a:spcPct val="100000"/>
                        </a:lnSpc>
                        <a:spcAft>
                          <a:spcPts val="0"/>
                        </a:spcAft>
                      </a:pPr>
                      <a:r>
                        <a:rPr lang="zh-CN" altLang="zh-CN" sz="3600" b="1" kern="1200" dirty="0">
                          <a:solidFill>
                            <a:schemeClr val="tx2">
                              <a:lumMod val="60000"/>
                              <a:lumOff val="40000"/>
                            </a:schemeClr>
                          </a:solidFill>
                          <a:effectLst/>
                          <a:latin typeface="+mn-lt"/>
                          <a:ea typeface="+mn-ea"/>
                          <a:cs typeface="+mn-cs"/>
                        </a:rPr>
                        <a:t>●</a:t>
                      </a:r>
                      <a:endParaRPr lang="zh-CN" sz="3600" b="1" dirty="0">
                        <a:solidFill>
                          <a:schemeClr val="tx2">
                            <a:lumMod val="60000"/>
                            <a:lumOff val="40000"/>
                          </a:schemeClr>
                        </a:solidFill>
                        <a:effectLst/>
                        <a:latin typeface="NEU-BZ-S92"/>
                        <a:ea typeface="方正书宋_GBK" panose="03000509000000000000" pitchFamily="65" charset="-122"/>
                        <a:cs typeface="Times New Roman" panose="02020603050405020304" pitchFamily="18" charset="0"/>
                      </a:endParaRPr>
                    </a:p>
                  </a:txBody>
                  <a:tcPr marL="0" marR="0" marT="0" marB="0" anchor="ctr">
                    <a:lnL w="12700" cap="flat" cmpd="sng" algn="ctr">
                      <a:solidFill>
                        <a:srgbClr val="00FFFF"/>
                      </a:solidFill>
                      <a:prstDash val="solid"/>
                      <a:round/>
                      <a:headEnd type="none" w="med" len="med"/>
                      <a:tailEnd type="none" w="med" len="med"/>
                    </a:lnL>
                    <a:lnR w="12700" cap="flat" cmpd="sng" algn="ctr">
                      <a:solidFill>
                        <a:srgbClr val="00FFFF"/>
                      </a:solidFill>
                      <a:prstDash val="solid"/>
                      <a:round/>
                      <a:headEnd type="none" w="med" len="med"/>
                      <a:tailEnd type="none" w="med" len="med"/>
                    </a:lnR>
                    <a:lnT w="12700" cap="flat" cmpd="sng" algn="ctr">
                      <a:solidFill>
                        <a:srgbClr val="00FFFF"/>
                      </a:solidFill>
                      <a:prstDash val="solid"/>
                      <a:round/>
                      <a:headEnd type="none" w="med" len="med"/>
                      <a:tailEnd type="none" w="med" len="med"/>
                    </a:lnT>
                    <a:lnB w="12700" cap="flat" cmpd="sng" algn="ctr">
                      <a:solidFill>
                        <a:srgbClr val="00FFFF"/>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pic>
        <p:nvPicPr>
          <p:cNvPr id="37" name="Picture 11"/>
          <p:cNvPicPr>
            <a:picLocks noChangeAspect="1" noChangeArrowheads="1"/>
          </p:cNvPicPr>
          <p:nvPr/>
        </p:nvPicPr>
        <p:blipFill rotWithShape="1">
          <a:blip r:embed="rId4">
            <a:extLst>
              <a:ext uri="{28A0092B-C50C-407E-A947-70E740481C1C}">
                <a14:useLocalDpi xmlns:a14="http://schemas.microsoft.com/office/drawing/2010/main" val="0"/>
              </a:ext>
            </a:extLst>
          </a:blip>
          <a:srcRect l="50307"/>
          <a:stretch>
            <a:fillRect/>
          </a:stretch>
        </p:blipFill>
        <p:spPr bwMode="auto">
          <a:xfrm>
            <a:off x="4069833" y="1972353"/>
            <a:ext cx="2478283" cy="188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1"/>
          <p:cNvPicPr>
            <a:picLocks noChangeAspect="1" noChangeArrowheads="1"/>
          </p:cNvPicPr>
          <p:nvPr/>
        </p:nvPicPr>
        <p:blipFill rotWithShape="1">
          <a:blip r:embed="rId4">
            <a:extLst>
              <a:ext uri="{28A0092B-C50C-407E-A947-70E740481C1C}">
                <a14:useLocalDpi xmlns:a14="http://schemas.microsoft.com/office/drawing/2010/main" val="0"/>
              </a:ext>
            </a:extLst>
          </a:blip>
          <a:srcRect r="49989"/>
          <a:stretch>
            <a:fillRect/>
          </a:stretch>
        </p:blipFill>
        <p:spPr bwMode="auto">
          <a:xfrm>
            <a:off x="971600" y="1923678"/>
            <a:ext cx="2562277" cy="188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矩形 40"/>
          <p:cNvSpPr/>
          <p:nvPr/>
        </p:nvSpPr>
        <p:spPr>
          <a:xfrm>
            <a:off x="941548" y="4089885"/>
            <a:ext cx="6219972" cy="461665"/>
          </a:xfrm>
          <a:prstGeom prst="rect">
            <a:avLst/>
          </a:prstGeom>
        </p:spPr>
        <p:txBody>
          <a:bodyPr wrap="none">
            <a:spAutoFit/>
          </a:bodyPr>
          <a:lstStyle/>
          <a:p>
            <a:r>
              <a:rPr lang="zh-CN" altLang="en-US" sz="2400" b="1" dirty="0">
                <a:latin typeface="楷体" panose="02010609060101010101" pitchFamily="49" charset="-122"/>
                <a:ea typeface="楷体" panose="02010609060101010101" pitchFamily="49" charset="-122"/>
              </a:rPr>
              <a:t>答：留在家中的女生人数占女生总数的   。</a:t>
            </a:r>
          </a:p>
        </p:txBody>
      </p:sp>
      <p:graphicFrame>
        <p:nvGraphicFramePr>
          <p:cNvPr id="42" name="Object 48"/>
          <p:cNvGraphicFramePr>
            <a:graphicFrameLocks noChangeAspect="1"/>
          </p:cNvGraphicFramePr>
          <p:nvPr>
            <p:extLst>
              <p:ext uri="{D42A27DB-BD31-4B8C-83A1-F6EECF244321}">
                <p14:modId xmlns:p14="http://schemas.microsoft.com/office/powerpoint/2010/main" val="428408653"/>
              </p:ext>
            </p:extLst>
          </p:nvPr>
        </p:nvGraphicFramePr>
        <p:xfrm>
          <a:off x="6254904" y="3979432"/>
          <a:ext cx="432048" cy="765221"/>
        </p:xfrm>
        <a:graphic>
          <a:graphicData uri="http://schemas.openxmlformats.org/presentationml/2006/ole">
            <mc:AlternateContent xmlns:mc="http://schemas.openxmlformats.org/markup-compatibility/2006">
              <mc:Choice xmlns:v="urn:schemas-microsoft-com:vml" Requires="v">
                <p:oleObj spid="_x0000_s8230" name="公式" r:id="rId5" imgW="5486400" imgH="9753600" progId="Equation.3">
                  <p:embed/>
                </p:oleObj>
              </mc:Choice>
              <mc:Fallback>
                <p:oleObj name="公式" r:id="rId5" imgW="5486400" imgH="9753600" progId="Equation.3">
                  <p:embed/>
                  <p:pic>
                    <p:nvPicPr>
                      <p:cNvPr id="0" name="图片 8223"/>
                      <p:cNvPicPr>
                        <a:picLocks noChangeAspect="1" noChangeArrowheads="1"/>
                      </p:cNvPicPr>
                      <p:nvPr/>
                    </p:nvPicPr>
                    <p:blipFill>
                      <a:blip r:embed="rId6"/>
                      <a:srcRect/>
                      <a:stretch>
                        <a:fillRect/>
                      </a:stretch>
                    </p:blipFill>
                    <p:spPr bwMode="auto">
                      <a:xfrm>
                        <a:off x="6254904" y="3979432"/>
                        <a:ext cx="432048" cy="765221"/>
                      </a:xfrm>
                      <a:prstGeom prst="rect">
                        <a:avLst/>
                      </a:prstGeom>
                      <a:noFill/>
                      <a:ln>
                        <a:noFill/>
                      </a:ln>
                      <a:effectLst/>
                    </p:spPr>
                  </p:pic>
                </p:oleObj>
              </mc:Fallback>
            </mc:AlternateContent>
          </a:graphicData>
        </a:graphic>
      </p:graphicFrame>
      <p:pic>
        <p:nvPicPr>
          <p:cNvPr id="43" name="TS31.eps" descr="id:2147500417;FounderCES"/>
          <p:cNvPicPr/>
          <p:nvPr/>
        </p:nvPicPr>
        <p:blipFill>
          <a:blip r:embed="rId7"/>
          <a:stretch>
            <a:fillRect/>
          </a:stretch>
        </p:blipFill>
        <p:spPr>
          <a:xfrm>
            <a:off x="6653612" y="2397336"/>
            <a:ext cx="2186013" cy="146499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up)">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par>
                                <p:cTn id="18" presetID="22" presetClass="entr" presetSubtype="8" fill="hold"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down)">
                                      <p:cBhvr>
                                        <p:cTn id="2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云形标注 12"/>
          <p:cNvSpPr/>
          <p:nvPr/>
        </p:nvSpPr>
        <p:spPr>
          <a:xfrm>
            <a:off x="5220072" y="2086703"/>
            <a:ext cx="2592288" cy="1045643"/>
          </a:xfrm>
          <a:prstGeom prst="cloudCallout">
            <a:avLst>
              <a:gd name="adj1" fmla="val 47571"/>
              <a:gd name="adj2" fmla="val 8212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楷体" panose="02010609060101010101" pitchFamily="49" charset="-122"/>
              <a:ea typeface="楷体" panose="02010609060101010101" pitchFamily="49" charset="-122"/>
            </a:endParaRPr>
          </a:p>
        </p:txBody>
      </p:sp>
      <p:sp>
        <p:nvSpPr>
          <p:cNvPr id="7" name="Oval 21"/>
          <p:cNvSpPr>
            <a:spLocks noChangeArrowheads="1"/>
          </p:cNvSpPr>
          <p:nvPr/>
        </p:nvSpPr>
        <p:spPr bwMode="auto">
          <a:xfrm>
            <a:off x="8315945" y="5561699"/>
            <a:ext cx="286935" cy="143160"/>
          </a:xfrm>
          <a:prstGeom prst="ellipse">
            <a:avLst/>
          </a:prstGeom>
          <a:solidFill>
            <a:srgbClr val="FF9900"/>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9" name="图片 9" descr="18.png"/>
          <p:cNvPicPr>
            <a:picLocks noChangeAspect="1"/>
          </p:cNvPicPr>
          <p:nvPr/>
        </p:nvPicPr>
        <p:blipFill rotWithShape="1">
          <a:blip r:embed="rId2">
            <a:extLst>
              <a:ext uri="{28A0092B-C50C-407E-A947-70E740481C1C}">
                <a14:useLocalDpi xmlns:a14="http://schemas.microsoft.com/office/drawing/2010/main" val="0"/>
              </a:ext>
            </a:extLst>
          </a:blip>
          <a:srcRect l="51573"/>
          <a:stretch>
            <a:fillRect/>
          </a:stretch>
        </p:blipFill>
        <p:spPr bwMode="auto">
          <a:xfrm>
            <a:off x="3000378" y="1248440"/>
            <a:ext cx="2220714" cy="2269425"/>
          </a:xfrm>
          <a:prstGeom prst="rect">
            <a:avLst/>
          </a:prstGeom>
          <a:noFill/>
          <a:ln>
            <a:noFill/>
          </a:ln>
        </p:spPr>
      </p:pic>
      <p:sp>
        <p:nvSpPr>
          <p:cNvPr id="12" name="矩形 11"/>
          <p:cNvSpPr/>
          <p:nvPr/>
        </p:nvSpPr>
        <p:spPr>
          <a:xfrm>
            <a:off x="5364088" y="2172801"/>
            <a:ext cx="2137624" cy="830997"/>
          </a:xfrm>
          <a:prstGeom prst="rect">
            <a:avLst/>
          </a:prstGeom>
          <a:noFill/>
        </p:spPr>
        <p:txBody>
          <a:bodyPr wrap="square">
            <a:spAutoFit/>
          </a:bodyPr>
          <a:lstStyle/>
          <a:p>
            <a:r>
              <a:rPr lang="zh-CN" altLang="en-US" sz="2400" b="1" dirty="0">
                <a:solidFill>
                  <a:srgbClr val="0000FF"/>
                </a:solidFill>
                <a:latin typeface="楷体" panose="02010609060101010101" pitchFamily="49" charset="-122"/>
                <a:ea typeface="楷体" panose="02010609060101010101" pitchFamily="49" charset="-122"/>
              </a:rPr>
              <a:t>整数的运算律，分数同样适用。</a:t>
            </a:r>
          </a:p>
        </p:txBody>
      </p:sp>
      <p:pic>
        <p:nvPicPr>
          <p:cNvPr id="1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99301">
                        <a14:foregroundMark x1="63287" y1="45515" x2="63287" y2="45515"/>
                        <a14:foregroundMark x1="42657" y1="48505" x2="42657" y2="48505"/>
                        <a14:foregroundMark x1="47902" y1="47841" x2="47902" y2="47841"/>
                        <a14:foregroundMark x1="64336" y1="42857" x2="67832" y2="48837"/>
                        <a14:foregroundMark x1="43007" y1="44518" x2="47203" y2="52159"/>
                      </a14:backgroundRemoval>
                    </a14:imgEffect>
                  </a14:imgLayer>
                </a14:imgProps>
              </a:ext>
              <a:ext uri="{28A0092B-C50C-407E-A947-70E740481C1C}">
                <a14:useLocalDpi xmlns:a14="http://schemas.microsoft.com/office/drawing/2010/main" val="0"/>
              </a:ext>
            </a:extLst>
          </a:blip>
          <a:srcRect/>
          <a:stretch>
            <a:fillRect/>
          </a:stretch>
        </p:blipFill>
        <p:spPr bwMode="auto">
          <a:xfrm flipH="1">
            <a:off x="7516313" y="3132347"/>
            <a:ext cx="1016127" cy="1150211"/>
          </a:xfrm>
          <a:prstGeom prst="rect">
            <a:avLst/>
          </a:prstGeom>
          <a:noFill/>
          <a:ln>
            <a:noFill/>
          </a:ln>
          <a:effectLst/>
        </p:spPr>
      </p:pic>
      <p:pic>
        <p:nvPicPr>
          <p:cNvPr id="15" name="图片 14"/>
          <p:cNvPicPr>
            <a:picLocks noChangeAspect="1"/>
          </p:cNvPicPr>
          <p:nvPr/>
        </p:nvPicPr>
        <p:blipFill rotWithShape="1">
          <a:blip r:embed="rId5"/>
          <a:srcRect r="48497"/>
          <a:stretch>
            <a:fillRect/>
          </a:stretch>
        </p:blipFill>
        <p:spPr>
          <a:xfrm>
            <a:off x="539234" y="1203598"/>
            <a:ext cx="2302458" cy="2274005"/>
          </a:xfrm>
          <a:prstGeom prst="rect">
            <a:avLst/>
          </a:prstGeom>
          <a:noFill/>
        </p:spPr>
      </p:pic>
      <mc:AlternateContent xmlns:mc="http://schemas.openxmlformats.org/markup-compatibility/2006">
        <mc:Choice xmlns:a14="http://schemas.microsoft.com/office/drawing/2010/main" Requires="a14">
          <p:sp>
            <p:nvSpPr>
              <p:cNvPr id="16" name="TextBox 7"/>
              <p:cNvSpPr txBox="1"/>
              <p:nvPr/>
            </p:nvSpPr>
            <p:spPr>
              <a:xfrm>
                <a:off x="323797" y="393806"/>
                <a:ext cx="8010970" cy="631263"/>
              </a:xfrm>
              <a:prstGeom prst="rect">
                <a:avLst/>
              </a:prstGeom>
              <a:noFill/>
            </p:spPr>
            <p:txBody>
              <a:bodyPr wrap="square" rtlCol="0">
                <a:spAutoFit/>
              </a:bodyPr>
              <a:lstStyle/>
              <a:p>
                <a:r>
                  <a:rPr lang="zh-CN" altLang="en-US" sz="2400" b="1" dirty="0">
                    <a:solidFill>
                      <a:schemeClr val="tx1"/>
                    </a:solidFill>
                    <a:latin typeface="楷体" panose="02010609060101010101" pitchFamily="49" charset="-122"/>
                    <a:ea typeface="楷体" panose="02010609060101010101" pitchFamily="49" charset="-122"/>
                  </a:rPr>
                  <a:t>淘气和笑笑计算</a:t>
                </a:r>
                <a14:m>
                  <m:oMath xmlns:m="http://schemas.openxmlformats.org/officeDocument/2006/math">
                    <m:r>
                      <a:rPr lang="zh-CN" altLang="en-US" sz="2400" b="1" i="1">
                        <a:latin typeface="Cambria Math" panose="02040503050406030204" pitchFamily="18" charset="0"/>
                      </a:rPr>
                      <m:t> </m:t>
                    </m:r>
                    <m:r>
                      <a:rPr lang="en-US" altLang="zh-CN" sz="2400" b="1" i="1" smtClean="0">
                        <a:latin typeface="Cambria Math" panose="02040503050406030204" pitchFamily="18" charset="0"/>
                      </a:rPr>
                      <m:t> </m:t>
                    </m:r>
                    <m:f>
                      <m:fPr>
                        <m:ctrlPr>
                          <a:rPr lang="en-US" altLang="zh-CN" sz="2400" b="1" i="1">
                            <a:latin typeface="Cambria Math" panose="02040503050406030204" pitchFamily="18" charset="0"/>
                          </a:rPr>
                        </m:ctrlPr>
                      </m:fPr>
                      <m:num>
                        <m:r>
                          <a:rPr lang="en-US" altLang="zh-CN" sz="2400" b="1" i="1" smtClean="0">
                            <a:latin typeface="Cambria Math" panose="02040503050406030204" pitchFamily="18" charset="0"/>
                          </a:rPr>
                          <m:t>𝟒</m:t>
                        </m:r>
                      </m:num>
                      <m:den>
                        <m:r>
                          <a:rPr lang="en-US" altLang="zh-CN" sz="2400" b="1" i="1" smtClean="0">
                            <a:latin typeface="Cambria Math" panose="02040503050406030204" pitchFamily="18" charset="0"/>
                          </a:rPr>
                          <m:t>𝟗</m:t>
                        </m:r>
                      </m:den>
                    </m:f>
                    <m:r>
                      <a:rPr lang="en-US" altLang="zh-CN" sz="2400" b="1" i="1">
                        <a:latin typeface="Cambria Math" panose="02040503050406030204" pitchFamily="18" charset="0"/>
                      </a:rPr>
                      <m:t>+</m:t>
                    </m:r>
                    <m:f>
                      <m:fPr>
                        <m:ctrlPr>
                          <a:rPr lang="en-US" altLang="zh-CN" sz="2400" b="1" i="1">
                            <a:latin typeface="Cambria Math" panose="02040503050406030204" pitchFamily="18" charset="0"/>
                          </a:rPr>
                        </m:ctrlPr>
                      </m:fPr>
                      <m:num>
                        <m:r>
                          <a:rPr lang="en-US" altLang="zh-CN" sz="2400" b="1" i="1">
                            <a:latin typeface="Cambria Math" panose="02040503050406030204" pitchFamily="18" charset="0"/>
                          </a:rPr>
                          <m:t>𝟏</m:t>
                        </m:r>
                      </m:num>
                      <m:den>
                        <m:r>
                          <a:rPr lang="en-US" altLang="zh-CN" sz="2400" b="1" i="1" smtClean="0">
                            <a:latin typeface="Cambria Math" panose="02040503050406030204" pitchFamily="18" charset="0"/>
                          </a:rPr>
                          <m:t>𝟒</m:t>
                        </m:r>
                      </m:den>
                    </m:f>
                    <m:r>
                      <a:rPr lang="en-US" altLang="zh-CN" sz="2400" b="1" i="1">
                        <a:latin typeface="Cambria Math" panose="02040503050406030204" pitchFamily="18" charset="0"/>
                      </a:rPr>
                      <m:t>+</m:t>
                    </m:r>
                    <m:f>
                      <m:fPr>
                        <m:ctrlPr>
                          <a:rPr lang="en-US" altLang="zh-CN" sz="2400" b="1" i="1">
                            <a:latin typeface="Cambria Math" panose="02040503050406030204" pitchFamily="18" charset="0"/>
                          </a:rPr>
                        </m:ctrlPr>
                      </m:fPr>
                      <m:num>
                        <m:r>
                          <a:rPr lang="en-US" altLang="zh-CN" sz="2400" b="1" i="1" smtClean="0">
                            <a:latin typeface="Cambria Math" panose="02040503050406030204" pitchFamily="18" charset="0"/>
                          </a:rPr>
                          <m:t>𝟓</m:t>
                        </m:r>
                      </m:num>
                      <m:den>
                        <m:r>
                          <a:rPr lang="en-US" altLang="zh-CN" sz="2400" b="1" i="1" smtClean="0">
                            <a:latin typeface="Cambria Math" panose="02040503050406030204" pitchFamily="18" charset="0"/>
                          </a:rPr>
                          <m:t>𝟗</m:t>
                        </m:r>
                      </m:den>
                    </m:f>
                  </m:oMath>
                </a14:m>
                <a:r>
                  <a:rPr lang="zh-CN" altLang="en-US" sz="2400" b="1" dirty="0">
                    <a:solidFill>
                      <a:schemeClr val="tx1"/>
                    </a:solidFill>
                    <a:latin typeface="楷体" panose="02010609060101010101" pitchFamily="49" charset="-122"/>
                    <a:ea typeface="楷体" panose="02010609060101010101" pitchFamily="49" charset="-122"/>
                  </a:rPr>
                  <a:t>时用了不同的方法，你能看懂吗？</a:t>
                </a:r>
              </a:p>
            </p:txBody>
          </p:sp>
        </mc:Choice>
        <mc:Fallback>
          <p:sp>
            <p:nvSpPr>
              <p:cNvPr id="16" name="TextBox 7"/>
              <p:cNvSpPr txBox="1">
                <a:spLocks noRot="1" noChangeAspect="1" noMove="1" noResize="1" noEditPoints="1" noAdjustHandles="1" noChangeArrowheads="1" noChangeShapeType="1" noTextEdit="1"/>
              </p:cNvSpPr>
              <p:nvPr/>
            </p:nvSpPr>
            <p:spPr>
              <a:xfrm>
                <a:off x="323797" y="393806"/>
                <a:ext cx="8010970" cy="631263"/>
              </a:xfrm>
              <a:prstGeom prst="rect">
                <a:avLst/>
              </a:prstGeom>
              <a:blipFill>
                <a:blip r:embed="rId6"/>
                <a:stretch>
                  <a:fillRect l="-1142" r="-5023" b="-4854"/>
                </a:stretch>
              </a:blipFill>
            </p:spPr>
            <p:txBody>
              <a:bodyPr/>
              <a:lstStyle/>
              <a:p>
                <a:r>
                  <a:rPr lang="zh-CN" altLang="en-US">
                    <a:noFill/>
                  </a:rPr>
                  <a:t> </a:t>
                </a:r>
              </a:p>
            </p:txBody>
          </p:sp>
        </mc:Fallback>
      </mc:AlternateContent>
      <p:sp>
        <p:nvSpPr>
          <p:cNvPr id="17" name="云形标注 16"/>
          <p:cNvSpPr/>
          <p:nvPr/>
        </p:nvSpPr>
        <p:spPr>
          <a:xfrm>
            <a:off x="1185800" y="3514245"/>
            <a:ext cx="1987730" cy="936206"/>
          </a:xfrm>
          <a:prstGeom prst="cloudCallout">
            <a:avLst>
              <a:gd name="adj1" fmla="val -15536"/>
              <a:gd name="adj2" fmla="val -9304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00FF"/>
                </a:solidFill>
                <a:latin typeface="楷体" panose="02010609060101010101" pitchFamily="49" charset="-122"/>
                <a:ea typeface="楷体" panose="02010609060101010101" pitchFamily="49" charset="-122"/>
              </a:rPr>
              <a:t>几个分数一次通分</a:t>
            </a:r>
          </a:p>
        </p:txBody>
      </p:sp>
      <p:sp>
        <p:nvSpPr>
          <p:cNvPr id="18" name="云形标注 17"/>
          <p:cNvSpPr/>
          <p:nvPr/>
        </p:nvSpPr>
        <p:spPr>
          <a:xfrm>
            <a:off x="3491880" y="3454924"/>
            <a:ext cx="2796957" cy="936206"/>
          </a:xfrm>
          <a:prstGeom prst="cloudCallout">
            <a:avLst>
              <a:gd name="adj1" fmla="val -15536"/>
              <a:gd name="adj2" fmla="val -9304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0000FF"/>
                </a:solidFill>
                <a:latin typeface="楷体" panose="02010609060101010101" pitchFamily="49" charset="-122"/>
                <a:ea typeface="楷体" panose="02010609060101010101" pitchFamily="49" charset="-122"/>
              </a:rPr>
              <a:t>运用运算律进行简便运算</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up)">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矩形 5"/>
              <p:cNvSpPr/>
              <p:nvPr/>
            </p:nvSpPr>
            <p:spPr>
              <a:xfrm>
                <a:off x="1216616" y="1563638"/>
                <a:ext cx="7171808" cy="685701"/>
              </a:xfrm>
              <a:prstGeom prst="rect">
                <a:avLst/>
              </a:prstGeom>
            </p:spPr>
            <p:txBody>
              <a:bodyPr wrap="square">
                <a:spAutoFit/>
              </a:bodyPr>
              <a:lstStyle/>
              <a:p>
                <a:pPr>
                  <a:spcAft>
                    <a:spcPts val="0"/>
                  </a:spcAft>
                </a:pP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𝟒</m:t>
                        </m:r>
                      </m:num>
                      <m:den>
                        <m:r>
                          <a:rPr lang="en-US" altLang="zh-CN" sz="3200" b="1" i="1">
                            <a:solidFill>
                              <a:srgbClr val="000000"/>
                            </a:solidFill>
                            <a:effectLst/>
                            <a:latin typeface="Cambria Math" panose="02040503050406030204" pitchFamily="18" charset="0"/>
                            <a:cs typeface="Times New Roman" panose="02020603050405020304" pitchFamily="18" charset="0"/>
                          </a:rPr>
                          <m:t>𝟓</m:t>
                        </m:r>
                      </m:den>
                    </m:f>
                  </m:oMath>
                </a14:m>
                <a:r>
                  <a:rPr lang="en-US" altLang="zh-CN" sz="2400" b="1" dirty="0">
                    <a:solidFill>
                      <a:srgbClr val="000000"/>
                    </a:solidFill>
                    <a:effectLst/>
                    <a:latin typeface="+mn-ea"/>
                    <a:cs typeface="Times New Roman" panose="02020603050405020304" pitchFamily="18" charset="0"/>
                  </a:rPr>
                  <a:t>-</a:t>
                </a: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𝟑</m:t>
                        </m:r>
                      </m:num>
                      <m:den>
                        <m:r>
                          <a:rPr lang="en-US" altLang="zh-CN" sz="3200" b="1" i="1">
                            <a:solidFill>
                              <a:srgbClr val="000000"/>
                            </a:solidFill>
                            <a:effectLst/>
                            <a:latin typeface="Cambria Math" panose="02040503050406030204" pitchFamily="18" charset="0"/>
                            <a:cs typeface="Times New Roman" panose="02020603050405020304" pitchFamily="18" charset="0"/>
                          </a:rPr>
                          <m:t>𝟏𝟎</m:t>
                        </m:r>
                      </m:den>
                    </m:f>
                  </m:oMath>
                </a14:m>
                <a:r>
                  <a:rPr lang="en-US" altLang="zh-CN" sz="2400" b="1" dirty="0">
                    <a:solidFill>
                      <a:srgbClr val="000000"/>
                    </a:solidFill>
                    <a:effectLst/>
                    <a:latin typeface="+mn-ea"/>
                    <a:cs typeface="Times New Roman" panose="02020603050405020304" pitchFamily="18" charset="0"/>
                  </a:rPr>
                  <a:t>+</a:t>
                </a: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𝟐</m:t>
                        </m:r>
                      </m:num>
                      <m:den>
                        <m:r>
                          <a:rPr lang="en-US" altLang="zh-CN" sz="3200" b="1" i="1">
                            <a:solidFill>
                              <a:srgbClr val="000000"/>
                            </a:solidFill>
                            <a:effectLst/>
                            <a:latin typeface="Cambria Math" panose="02040503050406030204" pitchFamily="18" charset="0"/>
                            <a:cs typeface="Times New Roman" panose="02020603050405020304" pitchFamily="18" charset="0"/>
                          </a:rPr>
                          <m:t>𝟑</m:t>
                        </m:r>
                      </m:den>
                    </m:f>
                  </m:oMath>
                </a14:m>
                <a:r>
                  <a:rPr lang="zh-CN" altLang="zh-CN" sz="2400" b="1" dirty="0">
                    <a:solidFill>
                      <a:srgbClr val="000000"/>
                    </a:solidFill>
                    <a:effectLst/>
                    <a:latin typeface="+mn-ea"/>
                    <a:cs typeface="Times New Roman" panose="02020603050405020304" pitchFamily="18" charset="0"/>
                  </a:rPr>
                  <a:t>　　　　　</a:t>
                </a: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𝟏</m:t>
                        </m:r>
                      </m:num>
                      <m:den>
                        <m:r>
                          <a:rPr lang="en-US" altLang="zh-CN" sz="3200" b="1" i="1">
                            <a:solidFill>
                              <a:srgbClr val="000000"/>
                            </a:solidFill>
                            <a:effectLst/>
                            <a:latin typeface="Cambria Math" panose="02040503050406030204" pitchFamily="18" charset="0"/>
                            <a:cs typeface="Times New Roman" panose="02020603050405020304" pitchFamily="18" charset="0"/>
                          </a:rPr>
                          <m:t>𝟐</m:t>
                        </m:r>
                      </m:den>
                    </m:f>
                  </m:oMath>
                </a14:m>
                <a:r>
                  <a:rPr lang="en-US" altLang="zh-CN" sz="2400" b="1" dirty="0">
                    <a:solidFill>
                      <a:srgbClr val="000000"/>
                    </a:solidFill>
                    <a:effectLst/>
                    <a:latin typeface="+mn-ea"/>
                    <a:cs typeface="Times New Roman" panose="02020603050405020304" pitchFamily="18" charset="0"/>
                  </a:rPr>
                  <a:t>-</a:t>
                </a:r>
                <a14:m>
                  <m:oMath xmlns:m="http://schemas.openxmlformats.org/officeDocument/2006/math">
                    <m:d>
                      <m:dPr>
                        <m:ctrlPr>
                          <a:rPr lang="zh-CN" altLang="zh-CN" sz="2400" b="1" i="1">
                            <a:solidFill>
                              <a:srgbClr val="000000"/>
                            </a:solidFill>
                            <a:effectLst/>
                            <a:latin typeface="Cambria Math" panose="02040503050406030204" pitchFamily="18" charset="0"/>
                            <a:cs typeface="Times New Roman" panose="02020603050405020304" pitchFamily="18" charset="0"/>
                          </a:rPr>
                        </m:ctrlPr>
                      </m:dPr>
                      <m:e>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𝟑</m:t>
                            </m:r>
                          </m:num>
                          <m:den>
                            <m:r>
                              <a:rPr lang="en-US" altLang="zh-CN" sz="3200" b="1" i="1">
                                <a:solidFill>
                                  <a:srgbClr val="000000"/>
                                </a:solidFill>
                                <a:effectLst/>
                                <a:latin typeface="Cambria Math" panose="02040503050406030204" pitchFamily="18" charset="0"/>
                                <a:cs typeface="Times New Roman" panose="02020603050405020304" pitchFamily="18" charset="0"/>
                              </a:rPr>
                              <m:t>𝟒</m:t>
                            </m:r>
                          </m:den>
                        </m:f>
                        <m:r>
                          <m:rPr>
                            <m:nor/>
                          </m:rPr>
                          <a:rPr lang="en-US" altLang="zh-CN" sz="2400" b="1" i="1">
                            <a:solidFill>
                              <a:srgbClr val="000000"/>
                            </a:solidFill>
                            <a:effectLst/>
                            <a:latin typeface="+mn-ea"/>
                            <a:cs typeface="Times New Roman" panose="02020603050405020304" pitchFamily="18" charset="0"/>
                          </a:rPr>
                          <m:t>−</m:t>
                        </m:r>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𝟑</m:t>
                            </m:r>
                          </m:num>
                          <m:den>
                            <m:r>
                              <a:rPr lang="en-US" altLang="zh-CN" sz="3200" b="1" i="1">
                                <a:solidFill>
                                  <a:srgbClr val="000000"/>
                                </a:solidFill>
                                <a:effectLst/>
                                <a:latin typeface="Cambria Math" panose="02040503050406030204" pitchFamily="18" charset="0"/>
                                <a:cs typeface="Times New Roman" panose="02020603050405020304" pitchFamily="18" charset="0"/>
                              </a:rPr>
                              <m:t>𝟖</m:t>
                            </m:r>
                          </m:den>
                        </m:f>
                      </m:e>
                    </m:d>
                  </m:oMath>
                </a14:m>
                <a:r>
                  <a:rPr lang="zh-CN" altLang="zh-CN" sz="2400" b="1" dirty="0">
                    <a:solidFill>
                      <a:srgbClr val="000000"/>
                    </a:solidFill>
                    <a:effectLst/>
                    <a:latin typeface="+mn-ea"/>
                    <a:cs typeface="Times New Roman" panose="02020603050405020304" pitchFamily="18" charset="0"/>
                  </a:rPr>
                  <a:t>　　　　　</a:t>
                </a: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𝟏</m:t>
                        </m:r>
                      </m:num>
                      <m:den>
                        <m:r>
                          <a:rPr lang="en-US" altLang="zh-CN" sz="3200" b="1" i="1">
                            <a:solidFill>
                              <a:srgbClr val="000000"/>
                            </a:solidFill>
                            <a:effectLst/>
                            <a:latin typeface="Cambria Math" panose="02040503050406030204" pitchFamily="18" charset="0"/>
                            <a:cs typeface="Times New Roman" panose="02020603050405020304" pitchFamily="18" charset="0"/>
                          </a:rPr>
                          <m:t>𝟐</m:t>
                        </m:r>
                      </m:den>
                    </m:f>
                  </m:oMath>
                </a14:m>
                <a:r>
                  <a:rPr lang="en-US" altLang="zh-CN" sz="2400" b="1" dirty="0">
                    <a:solidFill>
                      <a:srgbClr val="000000"/>
                    </a:solidFill>
                    <a:effectLst/>
                    <a:latin typeface="+mn-ea"/>
                    <a:cs typeface="Times New Roman" panose="02020603050405020304" pitchFamily="18" charset="0"/>
                  </a:rPr>
                  <a:t>+</a:t>
                </a: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𝟏</m:t>
                        </m:r>
                      </m:num>
                      <m:den>
                        <m:r>
                          <a:rPr lang="en-US" altLang="zh-CN" sz="3200" b="1" i="1">
                            <a:solidFill>
                              <a:srgbClr val="000000"/>
                            </a:solidFill>
                            <a:effectLst/>
                            <a:latin typeface="Cambria Math" panose="02040503050406030204" pitchFamily="18" charset="0"/>
                            <a:cs typeface="Times New Roman" panose="02020603050405020304" pitchFamily="18" charset="0"/>
                          </a:rPr>
                          <m:t>𝟒</m:t>
                        </m:r>
                      </m:den>
                    </m:f>
                  </m:oMath>
                </a14:m>
                <a:r>
                  <a:rPr lang="en-US" altLang="zh-CN" sz="2400" b="1" dirty="0">
                    <a:solidFill>
                      <a:srgbClr val="000000"/>
                    </a:solidFill>
                    <a:effectLst/>
                    <a:latin typeface="+mn-ea"/>
                    <a:cs typeface="Times New Roman" panose="02020603050405020304" pitchFamily="18" charset="0"/>
                  </a:rPr>
                  <a:t>-</a:t>
                </a:r>
                <a14:m>
                  <m:oMath xmlns:m="http://schemas.openxmlformats.org/officeDocument/2006/math">
                    <m:f>
                      <m:fPr>
                        <m:ctrlPr>
                          <a:rPr lang="zh-CN" altLang="zh-CN" sz="2400" b="1" i="1">
                            <a:solidFill>
                              <a:srgbClr val="000000"/>
                            </a:solidFill>
                            <a:effectLst/>
                            <a:latin typeface="Cambria Math" panose="02040503050406030204" pitchFamily="18" charset="0"/>
                            <a:cs typeface="Times New Roman" panose="02020603050405020304" pitchFamily="18" charset="0"/>
                          </a:rPr>
                        </m:ctrlPr>
                      </m:fPr>
                      <m:num>
                        <m:r>
                          <a:rPr lang="en-US" altLang="zh-CN" sz="3200" b="1" i="1">
                            <a:solidFill>
                              <a:srgbClr val="000000"/>
                            </a:solidFill>
                            <a:effectLst/>
                            <a:latin typeface="Cambria Math" panose="02040503050406030204" pitchFamily="18" charset="0"/>
                            <a:cs typeface="Times New Roman" panose="02020603050405020304" pitchFamily="18" charset="0"/>
                          </a:rPr>
                          <m:t>𝟏</m:t>
                        </m:r>
                      </m:num>
                      <m:den>
                        <m:r>
                          <a:rPr lang="en-US" altLang="zh-CN" sz="3200" b="1" i="1">
                            <a:solidFill>
                              <a:srgbClr val="000000"/>
                            </a:solidFill>
                            <a:effectLst/>
                            <a:latin typeface="Cambria Math" panose="02040503050406030204" pitchFamily="18" charset="0"/>
                            <a:cs typeface="Times New Roman" panose="02020603050405020304" pitchFamily="18" charset="0"/>
                          </a:rPr>
                          <m:t>𝟔</m:t>
                        </m:r>
                      </m:den>
                    </m:f>
                  </m:oMath>
                </a14:m>
                <a:endParaRPr lang="zh-CN" altLang="zh-CN" sz="2400" b="1" dirty="0">
                  <a:solidFill>
                    <a:srgbClr val="000000"/>
                  </a:solidFill>
                  <a:effectLst/>
                  <a:latin typeface="+mn-ea"/>
                  <a:cs typeface="Times New Roman" panose="02020603050405020304" pitchFamily="18" charset="0"/>
                </a:endParaRPr>
              </a:p>
            </p:txBody>
          </p:sp>
        </mc:Choice>
        <mc:Fallback xmlns="">
          <p:sp>
            <p:nvSpPr>
              <p:cNvPr id="6" name="矩形 5"/>
              <p:cNvSpPr>
                <a:spLocks noRot="1" noChangeAspect="1" noMove="1" noResize="1" noEditPoints="1" noAdjustHandles="1" noChangeArrowheads="1" noChangeShapeType="1" noTextEdit="1"/>
              </p:cNvSpPr>
              <p:nvPr/>
            </p:nvSpPr>
            <p:spPr>
              <a:xfrm>
                <a:off x="1216616" y="1563638"/>
                <a:ext cx="7171808" cy="685701"/>
              </a:xfrm>
              <a:prstGeom prst="rect">
                <a:avLst/>
              </a:prstGeom>
              <a:blipFill rotWithShape="1">
                <a:blip r:embed="rId2"/>
                <a:stretch>
                  <a:fillRect b="-2679"/>
                </a:stretch>
              </a:blipFill>
            </p:spPr>
            <p:txBody>
              <a:bodyPr/>
              <a:lstStyle/>
              <a:p>
                <a:r>
                  <a:rPr lang="zh-CN" altLang="en-US">
                    <a:noFill/>
                  </a:rPr>
                  <a:t> </a:t>
                </a:r>
                <a:endParaRPr lang="zh-CN" altLang="en-US">
                  <a:noFill/>
                </a:endParaRPr>
              </a:p>
            </p:txBody>
          </p:sp>
        </mc:Fallback>
      </mc:AlternateContent>
      <p:sp>
        <p:nvSpPr>
          <p:cNvPr id="7" name="矩形 6"/>
          <p:cNvSpPr/>
          <p:nvPr/>
        </p:nvSpPr>
        <p:spPr>
          <a:xfrm>
            <a:off x="395536" y="915566"/>
            <a:ext cx="3751348" cy="584775"/>
          </a:xfrm>
          <a:prstGeom prst="rect">
            <a:avLst/>
          </a:prstGeom>
        </p:spPr>
        <p:txBody>
          <a:bodyPr wrap="none">
            <a:spAutoFit/>
          </a:bodyPr>
          <a:lstStyle/>
          <a:p>
            <a:pPr indent="266700">
              <a:spcAft>
                <a:spcPts val="0"/>
              </a:spcAft>
            </a:pPr>
            <a:r>
              <a:rPr lang="en-US" altLang="zh-CN" sz="32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1.</a:t>
            </a:r>
            <a:r>
              <a:rPr lang="zh-CN" altLang="zh-CN" sz="3200" b="1" dirty="0">
                <a:solidFill>
                  <a:srgbClr val="000000"/>
                </a:solidFill>
                <a:latin typeface="楷体" panose="02010609060101010101" pitchFamily="49" charset="-122"/>
                <a:ea typeface="楷体" panose="02010609060101010101" pitchFamily="49" charset="-122"/>
                <a:cs typeface="Times New Roman" panose="02020603050405020304" pitchFamily="18" charset="0"/>
              </a:rPr>
              <a:t>计算下面各题。</a:t>
            </a:r>
          </a:p>
        </p:txBody>
      </p:sp>
      <mc:AlternateContent xmlns:mc="http://schemas.openxmlformats.org/markup-compatibility/2006" xmlns:a14="http://schemas.microsoft.com/office/drawing/2010/main">
        <mc:Choice Requires="a14">
          <p:sp>
            <p:nvSpPr>
              <p:cNvPr id="27" name="矩形 26"/>
              <p:cNvSpPr/>
              <p:nvPr/>
            </p:nvSpPr>
            <p:spPr>
              <a:xfrm>
                <a:off x="546454" y="2264109"/>
                <a:ext cx="2772308"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𝟐𝟒</m:t>
                          </m:r>
                        </m:num>
                        <m:den>
                          <m:r>
                            <a:rPr lang="en-US" altLang="zh-CN" sz="2000" b="1" i="1" smtClean="0">
                              <a:solidFill>
                                <a:srgbClr val="FF0000"/>
                              </a:solidFill>
                              <a:latin typeface="Cambria Math" panose="02040503050406030204" pitchFamily="18" charset="0"/>
                            </a:rPr>
                            <m:t>𝟑𝟎</m:t>
                          </m:r>
                        </m:den>
                      </m:f>
                      <m:r>
                        <a:rPr lang="en-US" altLang="zh-CN" sz="2000" b="1" i="1">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𝟗</m:t>
                          </m:r>
                        </m:num>
                        <m:den>
                          <m:r>
                            <a:rPr lang="en-US" altLang="zh-CN" sz="2000" b="1" i="1" smtClean="0">
                              <a:solidFill>
                                <a:srgbClr val="FF0000"/>
                              </a:solidFill>
                              <a:latin typeface="Cambria Math" panose="02040503050406030204" pitchFamily="18" charset="0"/>
                            </a:rPr>
                            <m:t>𝟑𝟎</m:t>
                          </m:r>
                        </m:den>
                      </m:f>
                      <m:r>
                        <a:rPr lang="en-US" altLang="zh-CN" sz="2000" b="1" i="1" smtClean="0">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𝟐𝟎</m:t>
                          </m:r>
                        </m:num>
                        <m:den>
                          <m:r>
                            <a:rPr lang="en-US" altLang="zh-CN" sz="2000" b="1" i="1" smtClean="0">
                              <a:solidFill>
                                <a:srgbClr val="FF0000"/>
                              </a:solidFill>
                              <a:latin typeface="Cambria Math" panose="02040503050406030204" pitchFamily="18" charset="0"/>
                            </a:rPr>
                            <m:t>𝟑𝟎</m:t>
                          </m:r>
                        </m:den>
                      </m:f>
                    </m:oMath>
                  </m:oMathPara>
                </a14:m>
                <a:endParaRPr lang="zh-CN" altLang="en-US" sz="2000" b="1" dirty="0">
                  <a:solidFill>
                    <a:srgbClr val="FF0000"/>
                  </a:solidFill>
                  <a:latin typeface="+mn-ea"/>
                </a:endParaRPr>
              </a:p>
            </p:txBody>
          </p:sp>
        </mc:Choice>
        <mc:Fallback xmlns="">
          <p:sp>
            <p:nvSpPr>
              <p:cNvPr id="27" name="矩形 26"/>
              <p:cNvSpPr>
                <a:spLocks noRot="1" noChangeAspect="1" noMove="1" noResize="1" noEditPoints="1" noAdjustHandles="1" noChangeArrowheads="1" noChangeShapeType="1" noTextEdit="1"/>
              </p:cNvSpPr>
              <p:nvPr/>
            </p:nvSpPr>
            <p:spPr>
              <a:xfrm>
                <a:off x="546454" y="2264109"/>
                <a:ext cx="2772308" cy="670568"/>
              </a:xfrm>
              <a:prstGeom prst="rect">
                <a:avLst/>
              </a:prstGeom>
              <a:blipFill rotWithShape="1">
                <a:blip r:embed="rId3"/>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28" name="矩形 27"/>
              <p:cNvSpPr/>
              <p:nvPr/>
            </p:nvSpPr>
            <p:spPr>
              <a:xfrm>
                <a:off x="516652" y="3010741"/>
                <a:ext cx="1622980"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𝟑𝟓</m:t>
                          </m:r>
                        </m:num>
                        <m:den>
                          <m:r>
                            <a:rPr lang="en-US" altLang="zh-CN" sz="2000" b="1" i="1" smtClean="0">
                              <a:solidFill>
                                <a:srgbClr val="FF0000"/>
                              </a:solidFill>
                              <a:latin typeface="Cambria Math" panose="02040503050406030204" pitchFamily="18" charset="0"/>
                            </a:rPr>
                            <m:t>𝟑𝟎</m:t>
                          </m:r>
                        </m:den>
                      </m:f>
                    </m:oMath>
                  </m:oMathPara>
                </a14:m>
                <a:endParaRPr lang="zh-CN" altLang="en-US" sz="2000" b="1" dirty="0">
                  <a:solidFill>
                    <a:srgbClr val="FF0000"/>
                  </a:solidFill>
                  <a:latin typeface="+mn-ea"/>
                </a:endParaRPr>
              </a:p>
            </p:txBody>
          </p:sp>
        </mc:Choice>
        <mc:Fallback xmlns="">
          <p:sp>
            <p:nvSpPr>
              <p:cNvPr id="28" name="矩形 27"/>
              <p:cNvSpPr>
                <a:spLocks noRot="1" noChangeAspect="1" noMove="1" noResize="1" noEditPoints="1" noAdjustHandles="1" noChangeArrowheads="1" noChangeShapeType="1" noTextEdit="1"/>
              </p:cNvSpPr>
              <p:nvPr/>
            </p:nvSpPr>
            <p:spPr>
              <a:xfrm>
                <a:off x="516652" y="3010741"/>
                <a:ext cx="1622980" cy="670568"/>
              </a:xfrm>
              <a:prstGeom prst="rect">
                <a:avLst/>
              </a:prstGeom>
              <a:blipFill rotWithShape="1">
                <a:blip r:embed="rId4"/>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29" name="矩形 28"/>
              <p:cNvSpPr/>
              <p:nvPr/>
            </p:nvSpPr>
            <p:spPr>
              <a:xfrm>
                <a:off x="538989" y="3709385"/>
                <a:ext cx="1622980"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𝟏</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𝟏</m:t>
                          </m:r>
                        </m:num>
                        <m:den>
                          <m:r>
                            <a:rPr lang="en-US" altLang="zh-CN" sz="2000" b="1" i="1" smtClean="0">
                              <a:solidFill>
                                <a:srgbClr val="FF0000"/>
                              </a:solidFill>
                              <a:latin typeface="Cambria Math" panose="02040503050406030204" pitchFamily="18" charset="0"/>
                            </a:rPr>
                            <m:t>𝟔</m:t>
                          </m:r>
                        </m:den>
                      </m:f>
                    </m:oMath>
                  </m:oMathPara>
                </a14:m>
                <a:endParaRPr lang="zh-CN" altLang="en-US" sz="2000" b="1" dirty="0">
                  <a:solidFill>
                    <a:srgbClr val="FF0000"/>
                  </a:solidFill>
                  <a:latin typeface="+mn-ea"/>
                </a:endParaRPr>
              </a:p>
            </p:txBody>
          </p:sp>
        </mc:Choice>
        <mc:Fallback xmlns="">
          <p:sp>
            <p:nvSpPr>
              <p:cNvPr id="29" name="矩形 28"/>
              <p:cNvSpPr>
                <a:spLocks noRot="1" noChangeAspect="1" noMove="1" noResize="1" noEditPoints="1" noAdjustHandles="1" noChangeArrowheads="1" noChangeShapeType="1" noTextEdit="1"/>
              </p:cNvSpPr>
              <p:nvPr/>
            </p:nvSpPr>
            <p:spPr>
              <a:xfrm>
                <a:off x="538989" y="3709385"/>
                <a:ext cx="1622980" cy="670568"/>
              </a:xfrm>
              <a:prstGeom prst="rect">
                <a:avLst/>
              </a:prstGeom>
              <a:blipFill rotWithShape="1">
                <a:blip r:embed="rId5"/>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30" name="矩形 29"/>
              <p:cNvSpPr/>
              <p:nvPr/>
            </p:nvSpPr>
            <p:spPr>
              <a:xfrm>
                <a:off x="2987824" y="2264109"/>
                <a:ext cx="2772308"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𝟒</m:t>
                          </m:r>
                        </m:num>
                        <m:den>
                          <m:r>
                            <a:rPr lang="en-US" altLang="zh-CN" sz="2000" b="1" i="1" smtClean="0">
                              <a:solidFill>
                                <a:srgbClr val="FF0000"/>
                              </a:solidFill>
                              <a:latin typeface="Cambria Math" panose="02040503050406030204" pitchFamily="18" charset="0"/>
                            </a:rPr>
                            <m:t>𝟖</m:t>
                          </m:r>
                        </m:den>
                      </m:f>
                      <m:r>
                        <a:rPr lang="en-US" altLang="zh-CN" sz="2000" b="1" i="1">
                          <a:solidFill>
                            <a:srgbClr val="FF0000"/>
                          </a:solidFill>
                          <a:latin typeface="Cambria Math" panose="02040503050406030204" pitchFamily="18" charset="0"/>
                        </a:rPr>
                        <m:t>−</m:t>
                      </m:r>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𝟔</m:t>
                          </m:r>
                        </m:num>
                        <m:den>
                          <m:r>
                            <a:rPr lang="en-US" altLang="zh-CN" sz="2000" b="1" i="1" smtClean="0">
                              <a:solidFill>
                                <a:srgbClr val="FF0000"/>
                              </a:solidFill>
                              <a:latin typeface="Cambria Math" panose="02040503050406030204" pitchFamily="18" charset="0"/>
                            </a:rPr>
                            <m:t>𝟖</m:t>
                          </m:r>
                        </m:den>
                      </m:f>
                      <m:r>
                        <a:rPr lang="en-US" altLang="zh-CN" sz="2000" b="1" i="1">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𝟑</m:t>
                          </m:r>
                        </m:num>
                        <m:den>
                          <m:r>
                            <a:rPr lang="en-US" altLang="zh-CN" sz="2000" b="1" i="1" smtClean="0">
                              <a:solidFill>
                                <a:srgbClr val="FF0000"/>
                              </a:solidFill>
                              <a:latin typeface="Cambria Math" panose="02040503050406030204" pitchFamily="18" charset="0"/>
                            </a:rPr>
                            <m:t>𝟖</m:t>
                          </m:r>
                        </m:den>
                      </m:f>
                      <m:r>
                        <a:rPr lang="en-US" altLang="zh-CN" sz="2000" b="1" i="1" smtClean="0">
                          <a:solidFill>
                            <a:srgbClr val="FF0000"/>
                          </a:solidFill>
                          <a:latin typeface="Cambria Math" panose="02040503050406030204" pitchFamily="18" charset="0"/>
                        </a:rPr>
                        <m:t>)</m:t>
                      </m:r>
                    </m:oMath>
                  </m:oMathPara>
                </a14:m>
                <a:endParaRPr lang="zh-CN" altLang="en-US" sz="2000" b="1" dirty="0">
                  <a:solidFill>
                    <a:srgbClr val="FF0000"/>
                  </a:solidFill>
                  <a:latin typeface="+mn-ea"/>
                </a:endParaRPr>
              </a:p>
            </p:txBody>
          </p:sp>
        </mc:Choice>
        <mc:Fallback xmlns="">
          <p:sp>
            <p:nvSpPr>
              <p:cNvPr id="30" name="矩形 29"/>
              <p:cNvSpPr>
                <a:spLocks noRot="1" noChangeAspect="1" noMove="1" noResize="1" noEditPoints="1" noAdjustHandles="1" noChangeArrowheads="1" noChangeShapeType="1" noTextEdit="1"/>
              </p:cNvSpPr>
              <p:nvPr/>
            </p:nvSpPr>
            <p:spPr>
              <a:xfrm>
                <a:off x="2987824" y="2264109"/>
                <a:ext cx="2772308" cy="670568"/>
              </a:xfrm>
              <a:prstGeom prst="rect">
                <a:avLst/>
              </a:prstGeom>
              <a:blipFill rotWithShape="1">
                <a:blip r:embed="rId6"/>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31" name="矩形 30"/>
              <p:cNvSpPr/>
              <p:nvPr/>
            </p:nvSpPr>
            <p:spPr>
              <a:xfrm>
                <a:off x="3546109" y="3010741"/>
                <a:ext cx="2772308" cy="67056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𝟒</m:t>
                          </m:r>
                        </m:num>
                        <m:den>
                          <m:r>
                            <a:rPr lang="en-US" altLang="zh-CN" sz="2000" b="1" i="1" smtClean="0">
                              <a:solidFill>
                                <a:srgbClr val="FF0000"/>
                              </a:solidFill>
                              <a:latin typeface="Cambria Math" panose="02040503050406030204" pitchFamily="18" charset="0"/>
                            </a:rPr>
                            <m:t>𝟖</m:t>
                          </m:r>
                        </m:den>
                      </m:f>
                      <m:r>
                        <a:rPr lang="en-US" altLang="zh-CN" sz="2000" b="1" i="1">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𝟑</m:t>
                          </m:r>
                        </m:num>
                        <m:den>
                          <m:r>
                            <a:rPr lang="en-US" altLang="zh-CN" sz="2000" b="1" i="1" smtClean="0">
                              <a:solidFill>
                                <a:srgbClr val="FF0000"/>
                              </a:solidFill>
                              <a:latin typeface="Cambria Math" panose="02040503050406030204" pitchFamily="18" charset="0"/>
                            </a:rPr>
                            <m:t>𝟖</m:t>
                          </m:r>
                        </m:den>
                      </m:f>
                    </m:oMath>
                  </m:oMathPara>
                </a14:m>
                <a:endParaRPr lang="zh-CN" altLang="en-US" sz="2000" b="1" dirty="0">
                  <a:solidFill>
                    <a:srgbClr val="FF0000"/>
                  </a:solidFill>
                  <a:latin typeface="+mn-ea"/>
                </a:endParaRPr>
              </a:p>
            </p:txBody>
          </p:sp>
        </mc:Choice>
        <mc:Fallback xmlns="">
          <p:sp>
            <p:nvSpPr>
              <p:cNvPr id="31" name="矩形 30"/>
              <p:cNvSpPr>
                <a:spLocks noRot="1" noChangeAspect="1" noMove="1" noResize="1" noEditPoints="1" noAdjustHandles="1" noChangeArrowheads="1" noChangeShapeType="1" noTextEdit="1"/>
              </p:cNvSpPr>
              <p:nvPr/>
            </p:nvSpPr>
            <p:spPr>
              <a:xfrm>
                <a:off x="3546109" y="3010741"/>
                <a:ext cx="2772308" cy="670568"/>
              </a:xfrm>
              <a:prstGeom prst="rect">
                <a:avLst/>
              </a:prstGeom>
              <a:blipFill rotWithShape="1">
                <a:blip r:embed="rId7"/>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32" name="矩形 31"/>
              <p:cNvSpPr/>
              <p:nvPr/>
            </p:nvSpPr>
            <p:spPr>
              <a:xfrm>
                <a:off x="3546109" y="3709385"/>
                <a:ext cx="1008112" cy="67056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𝟏</m:t>
                          </m:r>
                        </m:num>
                        <m:den>
                          <m:r>
                            <a:rPr lang="en-US" altLang="zh-CN" sz="2000" b="1" i="1" smtClean="0">
                              <a:solidFill>
                                <a:srgbClr val="FF0000"/>
                              </a:solidFill>
                              <a:latin typeface="Cambria Math" panose="02040503050406030204" pitchFamily="18" charset="0"/>
                            </a:rPr>
                            <m:t>𝟖</m:t>
                          </m:r>
                        </m:den>
                      </m:f>
                    </m:oMath>
                  </m:oMathPara>
                </a14:m>
                <a:endParaRPr lang="zh-CN" altLang="en-US" sz="2000" b="1" dirty="0">
                  <a:solidFill>
                    <a:srgbClr val="FF0000"/>
                  </a:solidFill>
                  <a:latin typeface="+mn-ea"/>
                </a:endParaRPr>
              </a:p>
            </p:txBody>
          </p:sp>
        </mc:Choice>
        <mc:Fallback xmlns="">
          <p:sp>
            <p:nvSpPr>
              <p:cNvPr id="32" name="矩形 31"/>
              <p:cNvSpPr>
                <a:spLocks noRot="1" noChangeAspect="1" noMove="1" noResize="1" noEditPoints="1" noAdjustHandles="1" noChangeArrowheads="1" noChangeShapeType="1" noTextEdit="1"/>
              </p:cNvSpPr>
              <p:nvPr/>
            </p:nvSpPr>
            <p:spPr>
              <a:xfrm>
                <a:off x="3546109" y="3709385"/>
                <a:ext cx="1008112" cy="670568"/>
              </a:xfrm>
              <a:prstGeom prst="rect">
                <a:avLst/>
              </a:prstGeom>
              <a:blipFill rotWithShape="1">
                <a:blip r:embed="rId8"/>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33" name="矩形 32"/>
              <p:cNvSpPr/>
              <p:nvPr/>
            </p:nvSpPr>
            <p:spPr>
              <a:xfrm>
                <a:off x="5760132" y="2264109"/>
                <a:ext cx="2772308"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𝟔</m:t>
                          </m:r>
                        </m:num>
                        <m:den>
                          <m:r>
                            <a:rPr lang="en-US" altLang="zh-CN" sz="2000" b="1" i="1" smtClean="0">
                              <a:solidFill>
                                <a:srgbClr val="FF0000"/>
                              </a:solidFill>
                              <a:latin typeface="Cambria Math" panose="02040503050406030204" pitchFamily="18" charset="0"/>
                            </a:rPr>
                            <m:t>𝟏𝟐</m:t>
                          </m:r>
                        </m:den>
                      </m:f>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𝟑</m:t>
                          </m:r>
                        </m:num>
                        <m:den>
                          <m:r>
                            <a:rPr lang="en-US" altLang="zh-CN" sz="2000" b="1" i="1" smtClean="0">
                              <a:solidFill>
                                <a:srgbClr val="FF0000"/>
                              </a:solidFill>
                              <a:latin typeface="Cambria Math" panose="02040503050406030204" pitchFamily="18" charset="0"/>
                            </a:rPr>
                            <m:t>𝟏𝟐</m:t>
                          </m:r>
                        </m:den>
                      </m:f>
                      <m:r>
                        <a:rPr lang="en-US" altLang="zh-CN" sz="2000" b="1" i="1">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𝟐</m:t>
                          </m:r>
                        </m:num>
                        <m:den>
                          <m:r>
                            <a:rPr lang="en-US" altLang="zh-CN" sz="2000" b="1" i="1" smtClean="0">
                              <a:solidFill>
                                <a:srgbClr val="FF0000"/>
                              </a:solidFill>
                              <a:latin typeface="Cambria Math" panose="02040503050406030204" pitchFamily="18" charset="0"/>
                            </a:rPr>
                            <m:t>𝟏𝟐</m:t>
                          </m:r>
                        </m:den>
                      </m:f>
                    </m:oMath>
                  </m:oMathPara>
                </a14:m>
                <a:endParaRPr lang="zh-CN" altLang="en-US" sz="2000" b="1" dirty="0">
                  <a:solidFill>
                    <a:srgbClr val="FF0000"/>
                  </a:solidFill>
                  <a:latin typeface="+mn-ea"/>
                </a:endParaRPr>
              </a:p>
            </p:txBody>
          </p:sp>
        </mc:Choice>
        <mc:Fallback xmlns="">
          <p:sp>
            <p:nvSpPr>
              <p:cNvPr id="33" name="矩形 32"/>
              <p:cNvSpPr>
                <a:spLocks noRot="1" noChangeAspect="1" noMove="1" noResize="1" noEditPoints="1" noAdjustHandles="1" noChangeArrowheads="1" noChangeShapeType="1" noTextEdit="1"/>
              </p:cNvSpPr>
              <p:nvPr/>
            </p:nvSpPr>
            <p:spPr>
              <a:xfrm>
                <a:off x="5760132" y="2264109"/>
                <a:ext cx="2772308" cy="670568"/>
              </a:xfrm>
              <a:prstGeom prst="rect">
                <a:avLst/>
              </a:prstGeom>
              <a:blipFill rotWithShape="1">
                <a:blip r:embed="rId9"/>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34" name="矩形 33"/>
              <p:cNvSpPr/>
              <p:nvPr/>
            </p:nvSpPr>
            <p:spPr>
              <a:xfrm>
                <a:off x="5436096" y="3010741"/>
                <a:ext cx="2772308"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𝟗</m:t>
                          </m:r>
                        </m:num>
                        <m:den>
                          <m:r>
                            <a:rPr lang="en-US" altLang="zh-CN" sz="2000" b="1" i="1" smtClean="0">
                              <a:solidFill>
                                <a:srgbClr val="FF0000"/>
                              </a:solidFill>
                              <a:latin typeface="Cambria Math" panose="02040503050406030204" pitchFamily="18" charset="0"/>
                            </a:rPr>
                            <m:t>𝟏𝟐</m:t>
                          </m:r>
                        </m:den>
                      </m:f>
                      <m:r>
                        <a:rPr lang="en-US" altLang="zh-CN" sz="2000" b="1" i="1">
                          <a:solidFill>
                            <a:srgbClr val="FF0000"/>
                          </a:solidFill>
                          <a:latin typeface="Cambria Math" panose="02040503050406030204" pitchFamily="18" charset="0"/>
                        </a:rPr>
                        <m:t>−</m:t>
                      </m:r>
                      <m:f>
                        <m:fPr>
                          <m:ctrlPr>
                            <a:rPr lang="en-US" altLang="zh-CN" sz="2000" b="1" i="1" smtClean="0">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𝟐</m:t>
                          </m:r>
                        </m:num>
                        <m:den>
                          <m:r>
                            <a:rPr lang="en-US" altLang="zh-CN" sz="2000" b="1" i="1" smtClean="0">
                              <a:solidFill>
                                <a:srgbClr val="FF0000"/>
                              </a:solidFill>
                              <a:latin typeface="Cambria Math" panose="02040503050406030204" pitchFamily="18" charset="0"/>
                            </a:rPr>
                            <m:t>𝟏𝟐</m:t>
                          </m:r>
                        </m:den>
                      </m:f>
                    </m:oMath>
                  </m:oMathPara>
                </a14:m>
                <a:endParaRPr lang="zh-CN" altLang="en-US" sz="2000" b="1" dirty="0">
                  <a:solidFill>
                    <a:srgbClr val="FF0000"/>
                  </a:solidFill>
                  <a:latin typeface="+mn-ea"/>
                </a:endParaRPr>
              </a:p>
            </p:txBody>
          </p:sp>
        </mc:Choice>
        <mc:Fallback xmlns="">
          <p:sp>
            <p:nvSpPr>
              <p:cNvPr id="34" name="矩形 33"/>
              <p:cNvSpPr>
                <a:spLocks noRot="1" noChangeAspect="1" noMove="1" noResize="1" noEditPoints="1" noAdjustHandles="1" noChangeArrowheads="1" noChangeShapeType="1" noTextEdit="1"/>
              </p:cNvSpPr>
              <p:nvPr/>
            </p:nvSpPr>
            <p:spPr>
              <a:xfrm>
                <a:off x="5436096" y="3010741"/>
                <a:ext cx="2772308" cy="670568"/>
              </a:xfrm>
              <a:prstGeom prst="rect">
                <a:avLst/>
              </a:prstGeom>
              <a:blipFill rotWithShape="1">
                <a:blip r:embed="rId10"/>
                <a:stretch>
                  <a:fillRect/>
                </a:stretch>
              </a:blipFill>
            </p:spPr>
            <p:txBody>
              <a:bodyPr/>
              <a:lstStyle/>
              <a:p>
                <a:r>
                  <a:rPr lang="zh-CN" altLang="en-US">
                    <a:noFill/>
                  </a:rPr>
                  <a:t> </a:t>
                </a:r>
                <a:endParaRPr lang="zh-CN" altLang="en-US">
                  <a:noFill/>
                </a:endParaRPr>
              </a:p>
            </p:txBody>
          </p:sp>
        </mc:Fallback>
      </mc:AlternateContent>
      <mc:AlternateContent xmlns:mc="http://schemas.openxmlformats.org/markup-compatibility/2006" xmlns:a14="http://schemas.microsoft.com/office/drawing/2010/main">
        <mc:Choice Requires="a14">
          <p:sp>
            <p:nvSpPr>
              <p:cNvPr id="37" name="矩形 36"/>
              <p:cNvSpPr/>
              <p:nvPr/>
            </p:nvSpPr>
            <p:spPr>
              <a:xfrm>
                <a:off x="5436096" y="3709385"/>
                <a:ext cx="2232248" cy="6705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2000" b="1" i="1" smtClean="0">
                          <a:solidFill>
                            <a:srgbClr val="FF0000"/>
                          </a:solidFill>
                          <a:latin typeface="Cambria Math" panose="02040503050406030204" pitchFamily="18" charset="0"/>
                        </a:rPr>
                        <m:t>=</m:t>
                      </m:r>
                      <m:f>
                        <m:fPr>
                          <m:ctrlPr>
                            <a:rPr lang="en-US" altLang="zh-CN" sz="2000" b="1" i="1">
                              <a:solidFill>
                                <a:srgbClr val="FF0000"/>
                              </a:solidFill>
                              <a:latin typeface="Cambria Math" panose="02040503050406030204" pitchFamily="18" charset="0"/>
                            </a:rPr>
                          </m:ctrlPr>
                        </m:fPr>
                        <m:num>
                          <m:r>
                            <a:rPr lang="en-US" altLang="zh-CN" sz="2000" b="1" i="1" smtClean="0">
                              <a:solidFill>
                                <a:srgbClr val="FF0000"/>
                              </a:solidFill>
                              <a:latin typeface="Cambria Math" panose="02040503050406030204" pitchFamily="18" charset="0"/>
                            </a:rPr>
                            <m:t>𝟕</m:t>
                          </m:r>
                        </m:num>
                        <m:den>
                          <m:r>
                            <a:rPr lang="en-US" altLang="zh-CN" sz="2000" b="1" i="1" smtClean="0">
                              <a:solidFill>
                                <a:srgbClr val="FF0000"/>
                              </a:solidFill>
                              <a:latin typeface="Cambria Math" panose="02040503050406030204" pitchFamily="18" charset="0"/>
                            </a:rPr>
                            <m:t>𝟏𝟐</m:t>
                          </m:r>
                        </m:den>
                      </m:f>
                    </m:oMath>
                  </m:oMathPara>
                </a14:m>
                <a:endParaRPr lang="zh-CN" altLang="en-US" sz="2000" b="1" dirty="0">
                  <a:solidFill>
                    <a:srgbClr val="FF0000"/>
                  </a:solidFill>
                  <a:latin typeface="+mn-ea"/>
                </a:endParaRPr>
              </a:p>
            </p:txBody>
          </p:sp>
        </mc:Choice>
        <mc:Fallback xmlns="">
          <p:sp>
            <p:nvSpPr>
              <p:cNvPr id="37" name="矩形 36"/>
              <p:cNvSpPr>
                <a:spLocks noRot="1" noChangeAspect="1" noMove="1" noResize="1" noEditPoints="1" noAdjustHandles="1" noChangeArrowheads="1" noChangeShapeType="1" noTextEdit="1"/>
              </p:cNvSpPr>
              <p:nvPr/>
            </p:nvSpPr>
            <p:spPr>
              <a:xfrm>
                <a:off x="5436096" y="3709385"/>
                <a:ext cx="2232248" cy="670568"/>
              </a:xfrm>
              <a:prstGeom prst="rect">
                <a:avLst/>
              </a:prstGeom>
              <a:blipFill rotWithShape="1">
                <a:blip r:embed="rId11"/>
                <a:stretch>
                  <a:fillRect/>
                </a:stretch>
              </a:blipFill>
            </p:spPr>
            <p:txBody>
              <a:bodyPr/>
              <a:lstStyle/>
              <a:p>
                <a:r>
                  <a:rPr lang="zh-CN" altLang="en-US">
                    <a:noFill/>
                  </a:rPr>
                  <a:t> </a:t>
                </a:r>
                <a:endParaRPr lang="zh-CN" altLang="en-US">
                  <a:noFill/>
                </a:endParaRPr>
              </a:p>
            </p:txBody>
          </p:sp>
        </mc:Fallback>
      </mc:AlternateContent>
      <p:pic>
        <p:nvPicPr>
          <p:cNvPr id="17" name="图片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2082" y="492072"/>
            <a:ext cx="366860" cy="456338"/>
          </a:xfrm>
          <a:prstGeom prst="rect">
            <a:avLst/>
          </a:prstGeom>
        </p:spPr>
      </p:pic>
      <p:sp>
        <p:nvSpPr>
          <p:cNvPr id="18" name="文本框 14"/>
          <p:cNvSpPr txBox="1"/>
          <p:nvPr/>
        </p:nvSpPr>
        <p:spPr>
          <a:xfrm>
            <a:off x="611560" y="411510"/>
            <a:ext cx="184721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课堂练习</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898</Words>
  <Application>Microsoft Office PowerPoint</Application>
  <PresentationFormat>全屏显示(16:9)</PresentationFormat>
  <Paragraphs>134</Paragraphs>
  <Slides>15</Slides>
  <Notes>1</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15</vt:i4>
      </vt:variant>
    </vt:vector>
  </HeadingPairs>
  <TitlesOfParts>
    <vt:vector size="27" baseType="lpstr">
      <vt:lpstr>Arial</vt:lpstr>
      <vt:lpstr>黑体</vt:lpstr>
      <vt:lpstr>NEU-BZ-S92</vt:lpstr>
      <vt:lpstr>Calibri</vt:lpstr>
      <vt:lpstr>宋体</vt:lpstr>
      <vt:lpstr>幼圆</vt:lpstr>
      <vt:lpstr>Cambria Math</vt:lpstr>
      <vt:lpstr>方正楷体_GBK</vt:lpstr>
      <vt:lpstr>楷体</vt:lpstr>
      <vt:lpstr>Office 主题</vt:lpstr>
      <vt:lpstr>1_Office 主题</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4</cp:revision>
  <dcterms:created xsi:type="dcterms:W3CDTF">2017-03-17T02:28:00Z</dcterms:created>
  <dcterms:modified xsi:type="dcterms:W3CDTF">2019-10-17T09:11:11Z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